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 autoCompressPictures="0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290" r:id="rId2"/>
    <p:sldId id="349" r:id="rId3"/>
    <p:sldId id="293" r:id="rId4"/>
    <p:sldId id="345" r:id="rId5"/>
    <p:sldId id="294" r:id="rId6"/>
    <p:sldId id="346" r:id="rId7"/>
    <p:sldId id="347" r:id="rId8"/>
    <p:sldId id="303" r:id="rId9"/>
    <p:sldId id="305" r:id="rId10"/>
    <p:sldId id="368" r:id="rId11"/>
    <p:sldId id="369" r:id="rId12"/>
    <p:sldId id="350" r:id="rId13"/>
    <p:sldId id="348" r:id="rId14"/>
    <p:sldId id="307" r:id="rId15"/>
    <p:sldId id="334" r:id="rId16"/>
    <p:sldId id="335" r:id="rId17"/>
    <p:sldId id="351" r:id="rId18"/>
    <p:sldId id="314" r:id="rId19"/>
    <p:sldId id="352" r:id="rId20"/>
    <p:sldId id="353" r:id="rId21"/>
    <p:sldId id="364" r:id="rId22"/>
    <p:sldId id="354" r:id="rId23"/>
    <p:sldId id="376" r:id="rId24"/>
    <p:sldId id="371" r:id="rId25"/>
    <p:sldId id="355" r:id="rId26"/>
    <p:sldId id="380" r:id="rId27"/>
    <p:sldId id="379" r:id="rId28"/>
    <p:sldId id="360" r:id="rId29"/>
    <p:sldId id="357" r:id="rId30"/>
    <p:sldId id="365" r:id="rId31"/>
    <p:sldId id="358" r:id="rId32"/>
    <p:sldId id="359" r:id="rId33"/>
    <p:sldId id="375" r:id="rId34"/>
    <p:sldId id="373" r:id="rId35"/>
    <p:sldId id="361" r:id="rId36"/>
    <p:sldId id="362" r:id="rId37"/>
    <p:sldId id="377" r:id="rId38"/>
    <p:sldId id="322" r:id="rId39"/>
    <p:sldId id="363" r:id="rId40"/>
    <p:sldId id="367" r:id="rId41"/>
    <p:sldId id="378" r:id="rId42"/>
    <p:sldId id="366" r:id="rId43"/>
    <p:sldId id="374" r:id="rId44"/>
    <p:sldId id="333" r:id="rId45"/>
  </p:sldIdLst>
  <p:sldSz cx="13003213" cy="9756775"/>
  <p:notesSz cx="6858000" cy="9144000"/>
  <p:defaultTextStyle>
    <a:defPPr>
      <a:defRPr lang="nn-NO"/>
    </a:defPPr>
    <a:lvl1pPr algn="ctr" rtl="0" eaLnBrk="0" fontAlgn="base" hangingPunct="0">
      <a:spcBef>
        <a:spcPct val="50000"/>
      </a:spcBef>
      <a:spcAft>
        <a:spcPct val="0"/>
      </a:spcAft>
      <a:defRPr sz="2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ctr" rtl="0" eaLnBrk="0" fontAlgn="base" hangingPunct="0">
      <a:spcBef>
        <a:spcPct val="50000"/>
      </a:spcBef>
      <a:spcAft>
        <a:spcPct val="0"/>
      </a:spcAft>
      <a:defRPr sz="2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ctr" rtl="0" eaLnBrk="0" fontAlgn="base" hangingPunct="0">
      <a:spcBef>
        <a:spcPct val="50000"/>
      </a:spcBef>
      <a:spcAft>
        <a:spcPct val="0"/>
      </a:spcAft>
      <a:defRPr sz="2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ctr" rtl="0" eaLnBrk="0" fontAlgn="base" hangingPunct="0">
      <a:spcBef>
        <a:spcPct val="50000"/>
      </a:spcBef>
      <a:spcAft>
        <a:spcPct val="0"/>
      </a:spcAft>
      <a:defRPr sz="2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ctr" rtl="0" eaLnBrk="0" fontAlgn="base" hangingPunct="0">
      <a:spcBef>
        <a:spcPct val="50000"/>
      </a:spcBef>
      <a:spcAft>
        <a:spcPct val="0"/>
      </a:spcAft>
      <a:defRPr sz="2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073">
          <p15:clr>
            <a:srgbClr val="A4A3A4"/>
          </p15:clr>
        </p15:guide>
        <p15:guide id="2" pos="409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CDEDE"/>
    <a:srgbClr val="F33D14"/>
    <a:srgbClr val="000000"/>
    <a:srgbClr val="BDBD73"/>
    <a:srgbClr val="D9D9A6"/>
    <a:srgbClr val="404040"/>
    <a:srgbClr val="B9B9B9"/>
    <a:srgbClr val="17AA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23"/>
    <p:restoredTop sz="73157"/>
  </p:normalViewPr>
  <p:slideViewPr>
    <p:cSldViewPr>
      <p:cViewPr varScale="1">
        <p:scale>
          <a:sx n="45" d="100"/>
          <a:sy n="45" d="100"/>
        </p:scale>
        <p:origin x="1712" y="184"/>
      </p:cViewPr>
      <p:guideLst>
        <p:guide orient="horz" pos="3073"/>
        <p:guide pos="409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 smtClean="0">
                <a:latin typeface="Times" charset="0"/>
                <a:cs typeface="+mn-cs"/>
              </a:defRPr>
            </a:lvl1pPr>
          </a:lstStyle>
          <a:p>
            <a:pPr>
              <a:defRPr/>
            </a:pPr>
            <a:endParaRPr lang="nn-NO"/>
          </a:p>
        </p:txBody>
      </p:sp>
      <p:sp>
        <p:nvSpPr>
          <p:cNvPr id="1781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>
                <a:latin typeface="Times" charset="0"/>
                <a:cs typeface="+mn-cs"/>
              </a:defRPr>
            </a:lvl1pPr>
          </a:lstStyle>
          <a:p>
            <a:pPr>
              <a:defRPr/>
            </a:pPr>
            <a:endParaRPr lang="nn-NO"/>
          </a:p>
        </p:txBody>
      </p:sp>
      <p:sp>
        <p:nvSpPr>
          <p:cNvPr id="1781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 smtClean="0">
                <a:latin typeface="Times" charset="0"/>
                <a:cs typeface="+mn-cs"/>
              </a:defRPr>
            </a:lvl1pPr>
          </a:lstStyle>
          <a:p>
            <a:pPr>
              <a:defRPr/>
            </a:pPr>
            <a:endParaRPr lang="nn-NO"/>
          </a:p>
        </p:txBody>
      </p:sp>
      <p:sp>
        <p:nvSpPr>
          <p:cNvPr id="1781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>
                <a:latin typeface="Times" charset="0"/>
                <a:cs typeface="+mn-cs"/>
              </a:defRPr>
            </a:lvl1pPr>
          </a:lstStyle>
          <a:p>
            <a:pPr>
              <a:defRPr/>
            </a:pPr>
            <a:fld id="{730A5ADB-68FB-B94B-A828-AAC6BF7C8890}" type="slidenum">
              <a:rPr lang="nn-NO"/>
              <a:pPr>
                <a:defRPr/>
              </a:pPr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4371210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 smtClean="0">
                <a:latin typeface="Times" charset="0"/>
                <a:cs typeface="+mn-cs"/>
              </a:defRPr>
            </a:lvl1pPr>
          </a:lstStyle>
          <a:p>
            <a:pPr>
              <a:defRPr/>
            </a:pPr>
            <a:endParaRPr lang="nn-NO"/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>
                <a:latin typeface="Times" charset="0"/>
                <a:cs typeface="+mn-cs"/>
              </a:defRPr>
            </a:lvl1pPr>
          </a:lstStyle>
          <a:p>
            <a:pPr>
              <a:defRPr/>
            </a:pPr>
            <a:endParaRPr lang="nn-NO"/>
          </a:p>
        </p:txBody>
      </p:sp>
      <p:sp>
        <p:nvSpPr>
          <p:cNvPr id="1802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4588" y="685800"/>
            <a:ext cx="4568825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1802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n-NO" noProof="0"/>
              <a:t>Click to edit Master text styles</a:t>
            </a:r>
          </a:p>
          <a:p>
            <a:pPr lvl="1"/>
            <a:r>
              <a:rPr lang="nn-NO" noProof="0"/>
              <a:t>Second level</a:t>
            </a:r>
          </a:p>
          <a:p>
            <a:pPr lvl="2"/>
            <a:r>
              <a:rPr lang="nn-NO" noProof="0"/>
              <a:t>Third level</a:t>
            </a:r>
          </a:p>
          <a:p>
            <a:pPr lvl="3"/>
            <a:r>
              <a:rPr lang="nn-NO" noProof="0"/>
              <a:t>Fourth level</a:t>
            </a:r>
          </a:p>
          <a:p>
            <a:pPr lvl="4"/>
            <a:r>
              <a:rPr lang="nn-NO" noProof="0"/>
              <a:t>Fifth level</a:t>
            </a:r>
          </a:p>
        </p:txBody>
      </p:sp>
      <p:sp>
        <p:nvSpPr>
          <p:cNvPr id="1802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 smtClean="0">
                <a:latin typeface="Times" charset="0"/>
                <a:cs typeface="+mn-cs"/>
              </a:defRPr>
            </a:lvl1pPr>
          </a:lstStyle>
          <a:p>
            <a:pPr>
              <a:defRPr/>
            </a:pPr>
            <a:endParaRPr lang="nn-NO"/>
          </a:p>
        </p:txBody>
      </p:sp>
      <p:sp>
        <p:nvSpPr>
          <p:cNvPr id="1802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>
                <a:latin typeface="Times" charset="0"/>
                <a:cs typeface="+mn-cs"/>
              </a:defRPr>
            </a:lvl1pPr>
          </a:lstStyle>
          <a:p>
            <a:pPr>
              <a:defRPr/>
            </a:pPr>
            <a:fld id="{2811A493-B7D9-7248-A3DE-15F41472FA2B}" type="slidenum">
              <a:rPr lang="nn-NO"/>
              <a:pPr>
                <a:defRPr/>
              </a:pPr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5863298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27DC03F-5E6D-B241-A8AE-5985318F4429}" type="slidenum">
              <a:rPr lang="nn-NO"/>
              <a:pPr>
                <a:defRPr/>
              </a:pPr>
              <a:t>0</a:t>
            </a:fld>
            <a:endParaRPr lang="nn-NO"/>
          </a:p>
        </p:txBody>
      </p:sp>
      <p:sp>
        <p:nvSpPr>
          <p:cNvPr id="337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37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b="1" kern="1200" dirty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HOVEDMÅL: </a:t>
            </a:r>
            <a:endParaRPr lang="nb-NO" dirty="0">
              <a:effectLst/>
            </a:endParaRP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Fremme egenomsorg og sosial kompetanse </a:t>
            </a:r>
            <a:endParaRPr lang="nb-NO" dirty="0">
              <a:effectLst/>
            </a:endParaRP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Økt tanke- og følelsesbevissthet Gjennom </a:t>
            </a:r>
            <a:endParaRPr lang="nb-NO" dirty="0">
              <a:effectLst/>
            </a:endParaRPr>
          </a:p>
          <a:p>
            <a:endParaRPr lang="nb-NO" dirty="0">
              <a:effectLst/>
            </a:endParaRP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-  Elevopplæring (PF i SKOLEN, 4 t) og digitale hjemmeoppgaver </a:t>
            </a:r>
            <a:endParaRPr lang="nb-NO" dirty="0">
              <a:effectLst/>
            </a:endParaRP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-  Foreldremøte og digital-kurs til foreldre </a:t>
            </a:r>
            <a:endParaRPr lang="nb-NO" dirty="0">
              <a:effectLst/>
            </a:endParaRP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-  Læreropplæring og digital-kurs til lærer </a:t>
            </a:r>
            <a:endParaRPr lang="nb-NO" dirty="0">
              <a:effectLst/>
            </a:endParaRP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Digitaloppgavene ligger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pa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̊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www.abup.no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 Kurs - ”Selvsnakk” </a:t>
            </a:r>
            <a:endParaRPr lang="nb-NO" dirty="0">
              <a:effectLst/>
            </a:endParaRP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Opplegg for slides til bruk i timer, lærerveiledning og slides fra læreropplæring sendes til lærerne etter kursdeltakelse </a:t>
            </a:r>
          </a:p>
          <a:p>
            <a:endParaRPr lang="nb-NO" sz="1200" kern="1200" dirty="0"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sz="1200" b="1" kern="1200" dirty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UTSTYR FOR GJENNOMFØRING I KLASSE </a:t>
            </a:r>
            <a:endParaRPr lang="nb-NO" sz="1200" kern="1200" dirty="0"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-  Slides-pakke for visning av PP- slides i klasserom </a:t>
            </a:r>
            <a:endParaRPr lang="nb-NO" dirty="0">
              <a:effectLst/>
            </a:endParaRP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-  Et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stk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 barnehefte ”Psykologisk førstehjelp” pr elev </a:t>
            </a:r>
            <a:endParaRPr lang="nb-NO" dirty="0">
              <a:effectLst/>
            </a:endParaRP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-  10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stk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 hjelpehender pr hver elev </a:t>
            </a:r>
            <a:endParaRPr lang="nb-NO" dirty="0">
              <a:effectLst/>
            </a:endParaRP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-  En tynn arbeidsbok eller perm med løs-ark som elevene kan samle skriftlige oppgaver i </a:t>
            </a:r>
            <a:endParaRPr lang="nb-NO" dirty="0">
              <a:effectLst/>
            </a:endParaRP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-  Internett-tilgang </a:t>
            </a:r>
            <a:endParaRPr lang="nb-NO" dirty="0">
              <a:effectLst/>
            </a:endParaRPr>
          </a:p>
          <a:p>
            <a:endParaRPr lang="nb-NO" dirty="0">
              <a:effectLst/>
            </a:endParaRPr>
          </a:p>
          <a:p>
            <a:pPr>
              <a:defRPr/>
            </a:pPr>
            <a:endParaRPr lang="nb-NO" dirty="0"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sz="1200" b="1" kern="1200" dirty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Gi hjemmeoppgaver, 3 min </a:t>
            </a:r>
            <a:endParaRPr lang="nb-NO" dirty="0">
              <a:effectLst/>
            </a:endParaRP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Henvis til lenken til hjemmeoppgavene (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pa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̊ ukeplanen?) </a:t>
            </a:r>
            <a:endParaRPr lang="nb-NO" dirty="0">
              <a:effectLst/>
            </a:endParaRP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 http://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elearning.easygenerator.com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/ 2e43f3a3-3b98-477a-b3e6- f59057f32b49/# </a:t>
            </a:r>
            <a:endParaRPr lang="nb-NO" dirty="0">
              <a:effectLst/>
            </a:endParaRP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 Gjør første del, ”Følelser” </a:t>
            </a:r>
            <a:endParaRPr lang="nb-NO" dirty="0">
              <a:effectLst/>
            </a:endParaRP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 Fortell at foreldrene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ogsa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̊ har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fått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 ”lekse” – at de sikkert blir glade for en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påminnelseJ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 </a:t>
            </a:r>
            <a:endParaRPr lang="nb-NO" dirty="0">
              <a:effectLst/>
            </a:endParaRP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811A493-B7D9-7248-A3DE-15F41472FA2B}" type="slidenum">
              <a:rPr lang="nn-NO" smtClean="0"/>
              <a:pPr>
                <a:defRPr/>
              </a:pPr>
              <a:t>9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9566429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sz="1200" b="1" kern="1200" dirty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Avslutning 3 min</a:t>
            </a:r>
            <a:endParaRPr lang="nb-NO" dirty="0"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b-NO" sz="1200" kern="1200" dirty="0">
              <a:solidFill>
                <a:schemeClr val="tx1"/>
              </a:solidFill>
              <a:effectLst/>
              <a:latin typeface="Times" charset="0"/>
              <a:ea typeface="ＭＳ Ｐゴシック" charset="0"/>
              <a:cs typeface="ＭＳ Ｐゴシック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sz="1200" kern="1200" dirty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Avslutt gjerne med noe kort og fint: En stor applaus eller ”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spaghettiøvelsen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” (stå, gjør hele kroppen stiv, skuldrene opp – hold der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ca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 10 sek – så slapp av som en nykokt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spaghetti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, gjenta x 3) </a:t>
            </a:r>
            <a:endParaRPr lang="nb-NO" dirty="0">
              <a:effectLst/>
            </a:endParaRP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811A493-B7D9-7248-A3DE-15F41472FA2B}" type="slidenum">
              <a:rPr lang="nn-NO" smtClean="0"/>
              <a:pPr>
                <a:defRPr/>
              </a:pPr>
              <a:t>10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1723464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27DC03F-5E6D-B241-A8AE-5985318F4429}" type="slidenum">
              <a:rPr lang="nn-NO"/>
              <a:pPr>
                <a:defRPr/>
              </a:pPr>
              <a:t>11</a:t>
            </a:fld>
            <a:endParaRPr lang="nn-NO"/>
          </a:p>
        </p:txBody>
      </p:sp>
      <p:sp>
        <p:nvSpPr>
          <p:cNvPr id="337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37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sz="1200" b="1" kern="1200" dirty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Lærersnakk, 2 min</a:t>
            </a:r>
            <a:endParaRPr lang="nb-NO" dirty="0">
              <a:effectLst/>
            </a:endParaRP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Velkommen </a:t>
            </a:r>
            <a:endParaRPr lang="nb-NO" dirty="0">
              <a:effectLst/>
            </a:endParaRP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Vennlig selvsnakk </a:t>
            </a:r>
            <a:endParaRPr lang="nb-NO" dirty="0">
              <a:effectLst/>
            </a:endParaRP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Hjelp elevene å huske tilbake til sist – vis fram den røde og den grønne, plakaten av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hjelpehånda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, nevn gjerne noen av dine røde og grønne tanker akkurat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na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̊ </a:t>
            </a:r>
          </a:p>
          <a:p>
            <a:endParaRPr lang="nb-NO" sz="1200" kern="1200" dirty="0"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  <a:p>
            <a:r>
              <a:rPr lang="nb-NO" sz="1200" b="1" kern="1200" dirty="0" err="1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Hovedmål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: Vennlig selvsnakk, økt tankebevissthet </a:t>
            </a:r>
            <a:endParaRPr lang="nb-NO" dirty="0">
              <a:effectLst/>
            </a:endParaRPr>
          </a:p>
          <a:p>
            <a:r>
              <a:rPr lang="nb-NO" sz="1200" b="1" kern="1200" dirty="0" err="1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Delmål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: </a:t>
            </a:r>
            <a:endParaRPr lang="nb-NO" dirty="0">
              <a:effectLst/>
            </a:endParaRP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 Lære begrepene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rødtanker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 og grønntanker </a:t>
            </a: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 Øve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pa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̊ å gjenkjenne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rødtanker</a:t>
            </a:r>
            <a:br>
              <a:rPr lang="nb-NO" sz="1200" kern="1200" dirty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</a:br>
            <a:r>
              <a:rPr lang="nb-NO" sz="1200" kern="1200" dirty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 Øve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pa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̊ å lete etter og finne grønntanker </a:t>
            </a:r>
            <a:endParaRPr lang="nb-NO" dirty="0">
              <a:effectLst/>
            </a:endParaRPr>
          </a:p>
          <a:p>
            <a:endParaRPr lang="nb-NO" dirty="0">
              <a:effectLst/>
            </a:endParaRPr>
          </a:p>
          <a:p>
            <a:pPr>
              <a:defRPr/>
            </a:pPr>
            <a:endParaRPr lang="nb-NO" dirty="0"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sz="1200" b="1" kern="1200" dirty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Lærersnakk/felles, 4 min</a:t>
            </a:r>
            <a:endParaRPr lang="nb-NO" dirty="0">
              <a:effectLst/>
            </a:endParaRP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Agendagjennomgang: Skal se film, ha lagkonkurranse </a:t>
            </a: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Gjennomgang av hjemmeoppgaver: Hør om noen har gjort det – få frem gode opplevelser/erfaringer! </a:t>
            </a:r>
            <a:endParaRPr lang="nb-NO" dirty="0">
              <a:effectLst/>
            </a:endParaRP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http://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elearning.easygenerator.com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/ 2e43f3a3-3b98-477a-b3e6- f59057f32b49/#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login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endParaRPr lang="nb-NO" dirty="0">
              <a:effectLst/>
            </a:endParaRP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811A493-B7D9-7248-A3DE-15F41472FA2B}" type="slidenum">
              <a:rPr lang="nn-NO" smtClean="0"/>
              <a:pPr>
                <a:defRPr/>
              </a:pPr>
              <a:t>12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5060854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sz="1200" b="1" kern="1200" dirty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Felles samtale, 4 min</a:t>
            </a:r>
            <a:endParaRPr lang="nb-NO" dirty="0">
              <a:effectLst/>
            </a:endParaRP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Del ut heftene og la elevene lese </a:t>
            </a:r>
            <a:endParaRPr lang="nb-NO" dirty="0">
              <a:effectLst/>
            </a:endParaRP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Bruk god tid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pa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̊ å snakke med elevene om bildet</a:t>
            </a:r>
            <a:endParaRPr lang="nb-NO" dirty="0">
              <a:effectLst/>
            </a:endParaRP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1.  Hva skjer (ser hund) </a:t>
            </a:r>
            <a:endParaRPr lang="nb-NO" dirty="0">
              <a:effectLst/>
            </a:endParaRP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2.  Hva tenker gutten i rød skjorte, </a:t>
            </a:r>
            <a:endParaRPr lang="nb-NO" dirty="0">
              <a:effectLst/>
            </a:endParaRP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hva tenker han i grønn? </a:t>
            </a:r>
            <a:endParaRPr lang="nb-NO" dirty="0">
              <a:effectLst/>
            </a:endParaRP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3.  Hvordan reagerer de og hva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får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 de lyst til? </a:t>
            </a:r>
            <a:endParaRPr lang="nb-NO" dirty="0">
              <a:effectLst/>
            </a:endParaRP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4.  Hva vi TENKER avgjør hvordan vi reagerer – tankene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våre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 har kraft, lurt å vite hva vi tenker </a:t>
            </a:r>
          </a:p>
          <a:p>
            <a:endParaRPr lang="nb-NO" sz="1200" kern="1200" dirty="0"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</a:rPr>
              <a:t>Snakk om at både situasjoner og hvordan vi tenker om situasjoner kan påvirke ha vi føler. </a:t>
            </a:r>
            <a:endParaRPr lang="nb-NO" dirty="0">
              <a:effectLst/>
            </a:endParaRP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811A493-B7D9-7248-A3DE-15F41472FA2B}" type="slidenum">
              <a:rPr lang="nn-NO" smtClean="0"/>
              <a:pPr>
                <a:defRPr/>
              </a:pPr>
              <a:t>13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6672617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sz="1200" b="1" kern="1200" dirty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Lærersnakk, 1 min</a:t>
            </a:r>
            <a:endParaRPr lang="nb-NO" dirty="0">
              <a:effectLst/>
            </a:endParaRP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Kom med eksempel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pa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̊ egne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rødtanker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 (for eksempel ut fra en situasjon der en venn kommer for sent til en avtale med deg eller lite lyst til å rette) </a:t>
            </a:r>
            <a:endParaRPr lang="nb-NO" dirty="0">
              <a:effectLst/>
            </a:endParaRP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1. du er overdrevent redd eller stressa </a:t>
            </a:r>
            <a:endParaRPr lang="nb-NO" dirty="0">
              <a:effectLst/>
            </a:endParaRP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2. du er sint </a:t>
            </a:r>
            <a:endParaRPr lang="nb-NO" dirty="0">
              <a:effectLst/>
            </a:endParaRP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3. du er oppgitt og lei </a:t>
            </a:r>
            <a:endParaRPr lang="nb-NO" dirty="0">
              <a:effectLst/>
            </a:endParaRP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Balanser – gi nok til at det fenger og er tydelig – og ikke så mye at de blir mye mer opptatt av å hjelpe deg enn av innholdet </a:t>
            </a:r>
            <a:endParaRPr lang="nb-NO" dirty="0">
              <a:effectLst/>
            </a:endParaRP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811A493-B7D9-7248-A3DE-15F41472FA2B}" type="slidenum">
              <a:rPr lang="nn-NO" smtClean="0"/>
              <a:pPr>
                <a:defRPr/>
              </a:pPr>
              <a:t>14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9991799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sz="1200" b="1" kern="1200" dirty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Lærersnakk, 1 min</a:t>
            </a:r>
            <a:endParaRPr lang="nb-NO" dirty="0">
              <a:effectLst/>
            </a:endParaRP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Definisjon </a:t>
            </a:r>
            <a:endParaRPr lang="nb-NO" dirty="0">
              <a:effectLst/>
            </a:endParaRP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Eksemplifiser med egne grønntanker – bygg gjerne videre utfra situasjonen og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rødtankene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 du kom med nettopp </a:t>
            </a:r>
            <a:endParaRPr lang="nb-NO" dirty="0">
              <a:effectLst/>
            </a:endParaRP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Gi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ogsa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̊ eksempel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pa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̊ en grønntanke du har automatisert (for eksempel ”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duty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before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pleasure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”, ”en ting om gangen”) </a:t>
            </a:r>
            <a:endParaRPr lang="nb-NO" dirty="0">
              <a:effectLst/>
            </a:endParaRP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811A493-B7D9-7248-A3DE-15F41472FA2B}" type="slidenum">
              <a:rPr lang="nn-NO" smtClean="0"/>
              <a:pPr>
                <a:defRPr/>
              </a:pPr>
              <a:t>15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7243410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sz="1200" b="1" kern="1200" dirty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Film og felles snakk, 5 min</a:t>
            </a:r>
            <a:endParaRPr lang="nb-NO" dirty="0">
              <a:effectLst/>
            </a:endParaRP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Introduser filmen: Skal se film om en jente som legger ut noe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pa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̊ sin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facebook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-profil –og hva som skjer </a:t>
            </a:r>
            <a:endParaRPr lang="nb-NO" dirty="0">
              <a:effectLst/>
            </a:endParaRP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Be elevene følge med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pa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̊ hva jenta føler og tenker  </a:t>
            </a: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Oppsummer hva jenta følte, tenkte, hvordan man så hvilke tanker som var røde og grønne </a:t>
            </a:r>
            <a:endParaRPr lang="nb-NO" dirty="0">
              <a:effectLst/>
            </a:endParaRP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811A493-B7D9-7248-A3DE-15F41472FA2B}" type="slidenum">
              <a:rPr lang="nn-NO" smtClean="0"/>
              <a:pPr>
                <a:defRPr/>
              </a:pPr>
              <a:t>16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3052576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sz="1200" b="1" kern="1200" dirty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Lesing og lærersnakk, 4 min</a:t>
            </a:r>
            <a:endParaRPr lang="nb-NO" dirty="0">
              <a:effectLst/>
            </a:endParaRP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La elevene lese litt hver </a:t>
            </a:r>
            <a:endParaRPr lang="nb-NO" dirty="0">
              <a:effectLst/>
            </a:endParaRP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Normaliser hvor vanskelig det kan være å finne sine egne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rødtanker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endParaRPr lang="nb-NO" dirty="0">
              <a:effectLst/>
            </a:endParaRP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De tankene man ikke vil ha kan ”gjemme seg” </a:t>
            </a:r>
            <a:endParaRPr lang="nb-NO" dirty="0">
              <a:effectLst/>
            </a:endParaRP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811A493-B7D9-7248-A3DE-15F41472FA2B}" type="slidenum">
              <a:rPr lang="nn-NO" smtClean="0"/>
              <a:pPr>
                <a:defRPr/>
              </a:pPr>
              <a:t>17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0740866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b="1" kern="1200" dirty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Lek, 8 min</a:t>
            </a: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Del klassen i to lag </a:t>
            </a:r>
            <a:endParaRPr lang="nb-NO" dirty="0">
              <a:effectLst/>
            </a:endParaRP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Gjennomfør konkurransen </a:t>
            </a:r>
            <a:endParaRPr lang="nb-NO" dirty="0">
              <a:effectLst/>
            </a:endParaRP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”tankekamp”. </a:t>
            </a:r>
            <a:endParaRPr lang="nb-NO" dirty="0">
              <a:effectLst/>
            </a:endParaRP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Ta utgangspunkt i at du er veldig redd for noe som ligger der foran (for eksempel en tannlegetime du bør gå til) </a:t>
            </a:r>
            <a:endParaRPr lang="nb-NO" dirty="0">
              <a:effectLst/>
            </a:endParaRP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Flytt deg fremover/bakover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når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 elevene gir deg grønne/røde tanker som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påvirker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 deg </a:t>
            </a:r>
            <a:endParaRPr lang="nb-NO" dirty="0">
              <a:effectLst/>
            </a:endParaRP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811A493-B7D9-7248-A3DE-15F41472FA2B}" type="slidenum">
              <a:rPr lang="nn-NO" smtClean="0"/>
              <a:pPr>
                <a:defRPr/>
              </a:pPr>
              <a:t>18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476516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27DC03F-5E6D-B241-A8AE-5985318F4429}" type="slidenum">
              <a:rPr lang="nn-NO"/>
              <a:pPr>
                <a:defRPr/>
              </a:pPr>
              <a:t>1</a:t>
            </a:fld>
            <a:endParaRPr lang="nn-NO"/>
          </a:p>
        </p:txBody>
      </p:sp>
      <p:sp>
        <p:nvSpPr>
          <p:cNvPr id="337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37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b="1" kern="1200" dirty="0" err="1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Hovedmål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, time 1: Vennlig selvsnakk, økt følelsesbevissthet </a:t>
            </a:r>
            <a:endParaRPr lang="nb-NO" dirty="0">
              <a:effectLst/>
            </a:endParaRPr>
          </a:p>
          <a:p>
            <a:r>
              <a:rPr lang="nb-NO" sz="1200" b="1" kern="1200" dirty="0" err="1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Delmål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: Stimulere til </a:t>
            </a:r>
            <a:endParaRPr lang="nb-NO" dirty="0">
              <a:effectLst/>
            </a:endParaRP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  Gjenkjennelse og økt toleranse for et bredt spekter av følelser </a:t>
            </a:r>
            <a:endParaRPr lang="nb-NO" dirty="0">
              <a:effectLst/>
            </a:endParaRP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  Skalering av følelser </a:t>
            </a:r>
            <a:endParaRPr lang="nb-NO" dirty="0">
              <a:effectLst/>
            </a:endParaRP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  Uttrykke følelser verbalt og non-verbalt </a:t>
            </a:r>
            <a:endParaRPr lang="nb-NO" dirty="0">
              <a:effectLst/>
            </a:endParaRP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  Lære et system for å skille situasjon, følelse, tanker og handling </a:t>
            </a:r>
          </a:p>
          <a:p>
            <a:endParaRPr lang="nb-NO" sz="1200" kern="1200" dirty="0"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  <a:p>
            <a:r>
              <a:rPr lang="nb-NO" sz="1200" b="1" kern="1200" dirty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</a:rPr>
              <a:t>3 min</a:t>
            </a:r>
            <a:endParaRPr lang="nb-NO" b="1" dirty="0">
              <a:effectLst/>
            </a:endParaRP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Fortell om en situasjon der du har latt følelsene og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rødtankene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 dine tatt helt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overhånd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, der det har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båret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 galt av sted – deretter om hvordan du hvordan du fikk snudd dette ved å tenke og handle annerledes. ”Fra rød til grønn tanke” </a:t>
            </a:r>
            <a:endParaRPr lang="nb-NO" dirty="0">
              <a:effectLst/>
            </a:endParaRP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Rammer fremover: 4 x, hvilke timer, hjemmeoppgaver der det er mye digitalt  </a:t>
            </a: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Hensikt: Lære om følelser, tanker og vennlig selvsnakk </a:t>
            </a:r>
            <a:endParaRPr lang="nb-NO" dirty="0">
              <a:effectLst/>
            </a:endParaRPr>
          </a:p>
          <a:p>
            <a:pPr>
              <a:defRPr/>
            </a:pPr>
            <a:endParaRPr lang="nb-NO" dirty="0"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sz="1200" b="1" kern="1200" dirty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Lærerstyrt fellessnakk, 2 min</a:t>
            </a:r>
            <a:endParaRPr lang="nb-NO" dirty="0"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sz="1200" kern="1200" dirty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Felles gjennomgang 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811A493-B7D9-7248-A3DE-15F41472FA2B}" type="slidenum">
              <a:rPr lang="nn-NO" smtClean="0"/>
              <a:pPr>
                <a:defRPr/>
              </a:pPr>
              <a:t>19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251959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sz="1200" b="1" kern="1200" dirty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Lærersnakk, 1 min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sz="1200" kern="1200" dirty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Felles gjennomgang av prinsippene </a:t>
            </a:r>
            <a:endParaRPr lang="nb-NO" dirty="0">
              <a:effectLst/>
            </a:endParaRP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A7B595-CA17-714C-A2BF-A99613779776}" type="slidenum">
              <a:rPr lang="nn-NO" smtClean="0"/>
              <a:pPr>
                <a:defRPr/>
              </a:pPr>
              <a:t>20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1389485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sz="1200" b="1" kern="1200" dirty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Elevoppgave, skriftlig, 7 ,min</a:t>
            </a:r>
            <a:endParaRPr lang="nb-NO" dirty="0"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b-NO" sz="1200" kern="1200" dirty="0">
              <a:solidFill>
                <a:schemeClr val="tx1"/>
              </a:solidFill>
              <a:effectLst/>
              <a:latin typeface="Times" charset="0"/>
              <a:ea typeface="ＭＳ Ｐゴシック" charset="0"/>
              <a:cs typeface="ＭＳ Ｐゴシック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sz="1200" kern="1200" dirty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La elevene fylle ut en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hånd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 hver for seg </a:t>
            </a:r>
            <a:endParaRPr lang="nb-NO" dirty="0">
              <a:effectLst/>
            </a:endParaRP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811A493-B7D9-7248-A3DE-15F41472FA2B}" type="slidenum">
              <a:rPr lang="nn-NO" smtClean="0"/>
              <a:pPr>
                <a:defRPr/>
              </a:pPr>
              <a:t>21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5193885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sz="1200" b="1" kern="1200" dirty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Gi hjemmeoppgaver, 1 min </a:t>
            </a:r>
            <a:endParaRPr lang="nb-NO" dirty="0">
              <a:effectLst/>
            </a:endParaRP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Henvis til lenken til hjemmeoppgavene (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pa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̊ ukeplanen) </a:t>
            </a:r>
            <a:endParaRPr lang="nb-NO" dirty="0">
              <a:effectLst/>
            </a:endParaRP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http://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elearning.easygenerator.com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/ 2e43f3a3-3b98-477a-b3e6- f59057f32b49/# </a:t>
            </a:r>
            <a:endParaRPr lang="nb-NO" dirty="0">
              <a:effectLst/>
            </a:endParaRP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Gjør andre del, ”Tanker” </a:t>
            </a:r>
            <a:endParaRPr lang="nb-NO" dirty="0">
              <a:effectLst/>
            </a:endParaRP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Fortell at foreldrene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ogsa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̊ har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fått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 ny ”lekse” – at de sikkert blir glade for en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påminnelse</a:t>
            </a:r>
            <a:endParaRPr lang="nb-NO" dirty="0">
              <a:effectLst/>
            </a:endParaRP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811A493-B7D9-7248-A3DE-15F41472FA2B}" type="slidenum">
              <a:rPr lang="nn-NO" smtClean="0"/>
              <a:pPr>
                <a:defRPr/>
              </a:pPr>
              <a:t>22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63942999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sz="1200" b="1" kern="1200" dirty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Avslutning, 1 min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sz="1200" kern="1200" dirty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Avslutt gjerne med noe kort og fint: En stor applaus eller ”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spaghettiøvelsen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” (stå, gjør hele kroppen stiv, skuldrene opp – hold der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ca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 10 sek – så slapp av som en nykokt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spaghetti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, gjenta x 3) 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811A493-B7D9-7248-A3DE-15F41472FA2B}" type="slidenum">
              <a:rPr lang="nn-NO" smtClean="0"/>
              <a:pPr>
                <a:defRPr/>
              </a:pPr>
              <a:t>23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71220570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27DC03F-5E6D-B241-A8AE-5985318F4429}" type="slidenum">
              <a:rPr lang="nn-NO"/>
              <a:pPr>
                <a:defRPr/>
              </a:pPr>
              <a:t>24</a:t>
            </a:fld>
            <a:endParaRPr lang="nn-NO"/>
          </a:p>
        </p:txBody>
      </p:sp>
      <p:sp>
        <p:nvSpPr>
          <p:cNvPr id="337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37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b="1" kern="1200" dirty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3 min</a:t>
            </a:r>
          </a:p>
          <a:p>
            <a:r>
              <a:rPr lang="nb-NO" sz="1200" b="1" kern="1200" dirty="0" err="1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Hovedmål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: Vennlig selvsnakk, økt bevissthet rundt mestringsstrategier </a:t>
            </a:r>
            <a:endParaRPr lang="nb-NO" dirty="0">
              <a:effectLst/>
            </a:endParaRPr>
          </a:p>
          <a:p>
            <a:r>
              <a:rPr lang="nb-NO" sz="1200" b="1" kern="1200" dirty="0" err="1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Delmål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: Stimulere til </a:t>
            </a:r>
            <a:endParaRPr lang="nb-NO" dirty="0">
              <a:effectLst/>
            </a:endParaRP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- Identifisere aktiviteter som gir glede, mestring og ro </a:t>
            </a:r>
            <a:endParaRPr lang="nb-NO" dirty="0">
              <a:effectLst/>
            </a:endParaRP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- Stimulere til bevissthet rundt mestringsstrategier </a:t>
            </a:r>
            <a:endParaRPr lang="nb-NO" dirty="0">
              <a:effectLst/>
            </a:endParaRP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- Utvikle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forståelse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 av sammenheng mellom situasjon, følelser, tanker og mestringsstrategi </a:t>
            </a:r>
            <a:endParaRPr lang="nb-NO" dirty="0">
              <a:effectLst/>
            </a:endParaRPr>
          </a:p>
          <a:p>
            <a:endParaRPr lang="nb-NO" sz="1200" kern="1200" dirty="0">
              <a:solidFill>
                <a:schemeClr val="tx1"/>
              </a:solidFill>
              <a:effectLst/>
              <a:latin typeface="Times" charset="0"/>
              <a:ea typeface="ＭＳ Ｐゴシック" charset="0"/>
              <a:cs typeface="ＭＳ Ｐゴシック" charset="0"/>
            </a:endParaRPr>
          </a:p>
          <a:p>
            <a:endParaRPr lang="nb-NO" sz="1200" kern="1200" dirty="0">
              <a:solidFill>
                <a:schemeClr val="tx1"/>
              </a:solidFill>
              <a:effectLst/>
              <a:latin typeface="Times" charset="0"/>
              <a:ea typeface="ＭＳ Ｐゴシック" charset="0"/>
              <a:cs typeface="ＭＳ Ｐゴシック" charset="0"/>
            </a:endParaRP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Hjelp elevene å huske tilbake til sist – vis fram den røde og den grønne, plakaten av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hjelpehånda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, nevn gjerne noen av dine røde og grønne tanker akkurat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na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̊ </a:t>
            </a:r>
            <a:endParaRPr lang="nb-NO" dirty="0">
              <a:effectLst/>
            </a:endParaRP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Agendagjennomgang: Skal se film, snakke om hva vi kan gjøre for å ha det bra og om trøst </a:t>
            </a:r>
            <a:endParaRPr lang="nb-NO" dirty="0">
              <a:effectLst/>
            </a:endParaRP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Gjennomgang av hjemmeoppgaver: Hør om noen har gjort det – få frem gode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opplevlser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/erfaringer! </a:t>
            </a: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Finn frem digitalkurset for elever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pa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̊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www.Abup.no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endParaRPr lang="nb-NO" dirty="0">
              <a:effectLst/>
            </a:endParaRPr>
          </a:p>
          <a:p>
            <a:pPr>
              <a:defRPr/>
            </a:pPr>
            <a:endParaRPr lang="nb-NO" dirty="0">
              <a:cs typeface="+mn-cs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Fellesoppgave eller i par/individuelt: Lesing</a:t>
            </a:r>
          </a:p>
          <a:p>
            <a:r>
              <a:rPr lang="nb-NO" dirty="0"/>
              <a:t>Individuelt eller i par: Fyll ut liste over hva DU liker å gjøre. </a:t>
            </a:r>
          </a:p>
          <a:p>
            <a:r>
              <a:rPr lang="nb-NO" dirty="0"/>
              <a:t>Etter listene er utfylt, er det fint å snakke med barna om at listen kan være nyttig når man trenger å «muntre seg opp litt». Å huske på hva man liker å gjøre kan være vanskelig når man </a:t>
            </a:r>
            <a:r>
              <a:rPr lang="nb-NO"/>
              <a:t>er veldig lei seg!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811A493-B7D9-7248-A3DE-15F41472FA2B}" type="slidenum">
              <a:rPr lang="nn-NO" smtClean="0"/>
              <a:pPr>
                <a:defRPr/>
              </a:pPr>
              <a:t>25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58271486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b="1" kern="1200" dirty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Aktivitet/felles oppgave, 4 min</a:t>
            </a: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Be elevene skrive ned hvor glad de er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pa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̊ en lapp (0 – 10) </a:t>
            </a:r>
            <a:endParaRPr lang="nb-NO" dirty="0">
              <a:effectLst/>
            </a:endParaRP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Be alle reise seg – og så gjør dere 10 høye spretthopp sammen </a:t>
            </a:r>
            <a:endParaRPr lang="nb-NO" dirty="0">
              <a:effectLst/>
            </a:endParaRP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Be elevene igjen skrive ned hvor glad de er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pa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̊ lappen </a:t>
            </a:r>
            <a:endParaRPr lang="nb-NO" dirty="0">
              <a:effectLst/>
            </a:endParaRP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Undersøk om noens humør har endret seg i løpet av hoppingen! </a:t>
            </a:r>
            <a:endParaRPr lang="nb-NO" dirty="0">
              <a:effectLst/>
            </a:endParaRP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811A493-B7D9-7248-A3DE-15F41472FA2B}" type="slidenum">
              <a:rPr lang="nn-NO" smtClean="0"/>
              <a:pPr>
                <a:defRPr/>
              </a:pPr>
              <a:t>26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30986520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sz="1200" b="1" kern="1200" dirty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Filmer og fellessnakk, 8 min</a:t>
            </a:r>
            <a:endParaRPr lang="nb-NO" dirty="0">
              <a:effectLst/>
            </a:endParaRP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Se de to filmsnuttene </a:t>
            </a:r>
            <a:endParaRPr lang="nb-NO" dirty="0">
              <a:effectLst/>
            </a:endParaRP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Snakk om hva som var trøst </a:t>
            </a:r>
            <a:endParaRPr lang="nb-NO" dirty="0">
              <a:effectLst/>
            </a:endParaRP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Lag gjerne en felles, lang liste over hva som kan være til trøst og oppmuntring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når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 noe er leit </a:t>
            </a:r>
            <a:endParaRPr lang="nb-NO" dirty="0">
              <a:effectLst/>
            </a:endParaRP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811A493-B7D9-7248-A3DE-15F41472FA2B}" type="slidenum">
              <a:rPr lang="nn-NO" smtClean="0"/>
              <a:pPr>
                <a:defRPr/>
              </a:pPr>
              <a:t>27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86513033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sz="1200" b="1" kern="1200" dirty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Elevoppgaver, skriftlig, 5 min</a:t>
            </a:r>
            <a:endParaRPr lang="nb-NO" dirty="0"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b-NO" sz="1200" kern="1200" dirty="0">
              <a:solidFill>
                <a:schemeClr val="tx1"/>
              </a:solidFill>
              <a:effectLst/>
              <a:latin typeface="Times" charset="0"/>
              <a:ea typeface="ＭＳ Ｐゴシック" charset="0"/>
              <a:cs typeface="ＭＳ Ｐゴシック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sz="1200" kern="1200" dirty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La elvene fylle ut en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hjelpehånd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 – 2 og 2 </a:t>
            </a:r>
            <a:endParaRPr lang="nb-NO" dirty="0">
              <a:effectLst/>
            </a:endParaRP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811A493-B7D9-7248-A3DE-15F41472FA2B}" type="slidenum">
              <a:rPr lang="nn-NO" smtClean="0"/>
              <a:pPr>
                <a:defRPr/>
              </a:pPr>
              <a:t>28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1422122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sz="1200" b="1" kern="1200" dirty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2 min Lærersnakk </a:t>
            </a:r>
            <a:endParaRPr lang="nb-NO" dirty="0"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b-NO" dirty="0">
              <a:effectLst/>
            </a:endParaRPr>
          </a:p>
          <a:p>
            <a:r>
              <a:rPr lang="nb-NO" sz="1200" kern="1200" dirty="0" err="1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Gjennomga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̊ agenda </a:t>
            </a:r>
            <a:endParaRPr lang="nb-NO" dirty="0">
              <a:effectLst/>
            </a:endParaRP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Vis plastikkfigurene Rød og grønn og en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hjelpehånd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sz="1200" kern="1200" dirty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  </a:t>
            </a:r>
            <a:r>
              <a:rPr lang="nb-NO" sz="1200" i="1" kern="1200" dirty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TIPS: Heng opp en plakat av </a:t>
            </a:r>
            <a:r>
              <a:rPr lang="nb-NO" sz="1200" i="1" kern="1200" dirty="0" err="1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hjelpehånda</a:t>
            </a:r>
            <a:r>
              <a:rPr lang="nb-NO" sz="1200" i="1" kern="1200" dirty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 i klasserommet, og la Rød og Grønn stå synlig i klasserommet de neste fire ukene </a:t>
            </a:r>
            <a:endParaRPr lang="nb-NO" dirty="0">
              <a:effectLst/>
            </a:endParaRPr>
          </a:p>
          <a:p>
            <a:endParaRPr lang="nb-NO" dirty="0">
              <a:effectLst/>
            </a:endParaRP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811A493-B7D9-7248-A3DE-15F41472FA2B}" type="slidenum">
              <a:rPr lang="nn-NO" smtClean="0"/>
              <a:pPr>
                <a:defRPr/>
              </a:pPr>
              <a:t>2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52674500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sz="1200" b="1" kern="1200" dirty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Lærersnakk, 2 min</a:t>
            </a:r>
            <a:endParaRPr lang="nb-NO" dirty="0"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b-NO" sz="1200" kern="1200" dirty="0">
              <a:solidFill>
                <a:schemeClr val="tx1"/>
              </a:solidFill>
              <a:effectLst/>
              <a:latin typeface="Times" charset="0"/>
              <a:ea typeface="ＭＳ Ｐゴシック" charset="0"/>
              <a:cs typeface="ＭＳ Ｐゴシック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sz="1200" kern="1200" dirty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Gjenta kort prinsippene, gjerne utfra der du ser elevene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får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 til og hva de strever med </a:t>
            </a:r>
            <a:endParaRPr lang="nb-NO" dirty="0">
              <a:effectLst/>
            </a:endParaRP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A7B595-CA17-714C-A2BF-A99613779776}" type="slidenum">
              <a:rPr lang="nn-NO" smtClean="0"/>
              <a:pPr>
                <a:defRPr/>
              </a:pPr>
              <a:t>29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13894857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sz="1200" b="1" kern="1200" dirty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Elevoppgaver, skriftlig, 5 min</a:t>
            </a:r>
            <a:endParaRPr lang="nb-NO" dirty="0"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sz="1200" kern="1200" dirty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La elevene fylle ut, hver for seg, og oppfordre dem til å dele denne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hånden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 med foreldrene </a:t>
            </a:r>
            <a:endParaRPr lang="nb-NO" dirty="0">
              <a:effectLst/>
            </a:endParaRP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811A493-B7D9-7248-A3DE-15F41472FA2B}" type="slidenum">
              <a:rPr lang="nn-NO" smtClean="0"/>
              <a:pPr>
                <a:defRPr/>
              </a:pPr>
              <a:t>30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52876459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Gi </a:t>
            </a:r>
            <a:r>
              <a:rPr lang="nb-NO" dirty="0" err="1"/>
              <a:t>hjemmeoogaver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811A493-B7D9-7248-A3DE-15F41472FA2B}" type="slidenum">
              <a:rPr lang="nn-NO" smtClean="0"/>
              <a:pPr>
                <a:defRPr/>
              </a:pPr>
              <a:t>31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50499800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sz="1200" b="1" kern="1200" dirty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Lærersnakk 1 min</a:t>
            </a:r>
            <a:endParaRPr lang="nb-NO" dirty="0">
              <a:effectLst/>
            </a:endParaRP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Gi hjemmeoppgaver </a:t>
            </a:r>
            <a:endParaRPr lang="nb-NO" dirty="0">
              <a:effectLst/>
            </a:endParaRP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 Henvis til lenken til hjemmeoppgavene (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pa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̊ ukeplanen) </a:t>
            </a:r>
            <a:endParaRPr lang="nb-NO" dirty="0">
              <a:effectLst/>
            </a:endParaRP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http://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elearning.easygenerator.com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/ 2e43f3a3-3b98-477a-b3e6- f59057f32b49/# </a:t>
            </a:r>
            <a:endParaRPr lang="nb-NO" dirty="0">
              <a:effectLst/>
            </a:endParaRP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Gjør tredje del, ”Mestring” </a:t>
            </a:r>
            <a:endParaRPr lang="nb-NO" dirty="0">
              <a:effectLst/>
            </a:endParaRP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 Fortell at foreldrene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ogsa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̊ har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fått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 ny ”lekse” – at de sikkert blir glade for en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påminnelse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 - OG VIS DEM DIN HJELPEHÅND!! </a:t>
            </a:r>
            <a:endParaRPr lang="nb-NO" dirty="0">
              <a:effectLst/>
            </a:endParaRP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811A493-B7D9-7248-A3DE-15F41472FA2B}" type="slidenum">
              <a:rPr lang="nn-NO" smtClean="0"/>
              <a:pPr>
                <a:defRPr/>
              </a:pPr>
              <a:t>32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26729746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sz="1200" b="1" kern="1200" dirty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Avslutning, 1 min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sz="1200" kern="1200" dirty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Avslutt gjerne med noe kort og fint: En stor applaus eller ”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spaghettiøvelsen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” (stå, gjør hele kroppen stiv, skuldrene opp – hold der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ca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 10 sek – så slapp av som en nykokt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spaghetti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, gjenta x 3) </a:t>
            </a:r>
            <a:endParaRPr lang="nb-NO" dirty="0">
              <a:effectLst/>
            </a:endParaRP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811A493-B7D9-7248-A3DE-15F41472FA2B}" type="slidenum">
              <a:rPr lang="nn-NO" smtClean="0"/>
              <a:pPr>
                <a:defRPr/>
              </a:pPr>
              <a:t>33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74960263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27DC03F-5E6D-B241-A8AE-5985318F4429}" type="slidenum">
              <a:rPr lang="nn-NO"/>
              <a:pPr>
                <a:defRPr/>
              </a:pPr>
              <a:t>34</a:t>
            </a:fld>
            <a:endParaRPr lang="nn-NO"/>
          </a:p>
        </p:txBody>
      </p:sp>
      <p:sp>
        <p:nvSpPr>
          <p:cNvPr id="337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37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sz="1200" b="1" kern="1200" dirty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Lærersnakk 2 min</a:t>
            </a:r>
            <a:endParaRPr lang="nb-NO" dirty="0">
              <a:effectLst/>
            </a:endParaRPr>
          </a:p>
          <a:p>
            <a:endParaRPr lang="nb-NO" sz="1200" b="1" kern="1200" dirty="0">
              <a:solidFill>
                <a:schemeClr val="tx1"/>
              </a:solidFill>
              <a:effectLst/>
              <a:latin typeface="Times" charset="0"/>
              <a:ea typeface="ＭＳ Ｐゴシック" charset="0"/>
              <a:cs typeface="ＭＳ Ｐゴシック" charset="0"/>
            </a:endParaRPr>
          </a:p>
          <a:p>
            <a:r>
              <a:rPr lang="nb-NO" sz="1200" b="1" kern="1200" dirty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MÅL, TIME 4 SOSIAL STØTTE tid: 40 min </a:t>
            </a:r>
            <a:endParaRPr lang="nb-NO" dirty="0">
              <a:effectLst/>
            </a:endParaRPr>
          </a:p>
          <a:p>
            <a:r>
              <a:rPr lang="nb-NO" sz="1200" b="1" kern="1200" dirty="0" err="1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Hovedmål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: Vennlig selvsnakk, økt bevissthet om viktigheten av sosial støtte </a:t>
            </a:r>
            <a:endParaRPr lang="nb-NO" dirty="0">
              <a:effectLst/>
            </a:endParaRPr>
          </a:p>
          <a:p>
            <a:r>
              <a:rPr lang="nb-NO" sz="1200" b="1" kern="1200" dirty="0" err="1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Delmål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: Stimulere til </a:t>
            </a: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Identifisere hvem en selv har som støtte i hverdagen </a:t>
            </a: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Refleksjoner rundt hvordan være en god venn</a:t>
            </a:r>
            <a:br>
              <a:rPr lang="nb-NO" sz="1200" kern="1200" dirty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</a:br>
            <a:r>
              <a:rPr lang="nb-NO" sz="1200" kern="1200" dirty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Øvelse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pa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̊ å gi og ta imot komplimenter </a:t>
            </a:r>
          </a:p>
          <a:p>
            <a:endParaRPr lang="nb-NO" sz="1200" kern="1200" dirty="0"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Lære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hjelpehånda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utenatt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 slik at dere husker den hele livet </a:t>
            </a:r>
            <a:endParaRPr lang="nb-NO" dirty="0">
              <a:effectLst/>
            </a:endParaRP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Se film, gjøre undersøkelser, lære mer om hvordan hjelpe hverandre </a:t>
            </a:r>
            <a:endParaRPr lang="nb-NO" dirty="0">
              <a:effectLst/>
            </a:endParaRP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Gjennomgang av hjemmeoppgaver: Hør om noen har gjort det – få frem gode opplevelser/erfaringer! </a:t>
            </a:r>
            <a:endParaRPr lang="nb-NO" dirty="0">
              <a:effectLst/>
            </a:endParaRPr>
          </a:p>
          <a:p>
            <a:endParaRPr lang="nb-NO" dirty="0">
              <a:effectLst/>
            </a:endParaRPr>
          </a:p>
          <a:p>
            <a:pPr>
              <a:defRPr/>
            </a:pPr>
            <a:endParaRPr lang="nb-NO" dirty="0">
              <a:cs typeface="+mn-cs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sz="1200" b="1" kern="1200" dirty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Lærersnakk + felles 3 min</a:t>
            </a:r>
            <a:endParaRPr lang="nb-NO" dirty="0">
              <a:effectLst/>
            </a:endParaRP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Pugg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hjelpehånda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utenatt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endParaRPr lang="nb-NO" dirty="0">
              <a:effectLst/>
            </a:endParaRP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Huskeregler </a:t>
            </a:r>
            <a:endParaRPr lang="nb-NO" dirty="0">
              <a:effectLst/>
            </a:endParaRP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–  ”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thumbs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 up” </a:t>
            </a:r>
            <a:endParaRPr lang="nb-NO" dirty="0">
              <a:effectLst/>
            </a:endParaRP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–  Rødfingeren </a:t>
            </a:r>
            <a:endParaRPr lang="nb-NO" dirty="0">
              <a:effectLst/>
            </a:endParaRP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–  To hender som løftes opp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innihverandre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 er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tegnspråk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 for å være til hjelp </a:t>
            </a:r>
            <a:endParaRPr lang="nb-NO" dirty="0">
              <a:effectLst/>
            </a:endParaRP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Man har alltid med seg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hånda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! </a:t>
            </a:r>
            <a:endParaRPr lang="nb-NO" dirty="0">
              <a:effectLst/>
            </a:endParaRP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811A493-B7D9-7248-A3DE-15F41472FA2B}" type="slidenum">
              <a:rPr lang="nn-NO" smtClean="0"/>
              <a:pPr>
                <a:defRPr/>
              </a:pPr>
              <a:t>35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6669178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sz="1200" b="1" kern="1200" dirty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Se film, 4 min </a:t>
            </a:r>
            <a:endParaRPr lang="nb-NO" dirty="0">
              <a:effectLst/>
            </a:endParaRP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Se animasjonsvideoen ”Roald er redd” </a:t>
            </a:r>
            <a:endParaRPr lang="nb-NO" dirty="0">
              <a:effectLst/>
            </a:endParaRP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http://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barnehage.salaby.no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/ rode-og-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gronne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/bli-med-til- maurtua-barnehage/se-film </a:t>
            </a:r>
            <a:endParaRPr lang="nb-NO" dirty="0">
              <a:effectLst/>
            </a:endParaRP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Si noe om at det er fint at Roald øver seg og fikk hjelp til å like å være litt alene </a:t>
            </a:r>
            <a:endParaRPr lang="nb-NO" dirty="0">
              <a:effectLst/>
            </a:endParaRP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Alle føler seg ensomme iblant </a:t>
            </a:r>
            <a:endParaRPr lang="nb-NO" dirty="0">
              <a:effectLst/>
            </a:endParaRP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Det er viktig å kunne være alene – og å hjelpe hverandre, gjøre fine ting sammen med andre </a:t>
            </a:r>
            <a:endParaRPr lang="nb-NO" dirty="0">
              <a:effectLst/>
            </a:endParaRP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811A493-B7D9-7248-A3DE-15F41472FA2B}" type="slidenum">
              <a:rPr lang="nn-NO" smtClean="0"/>
              <a:pPr>
                <a:defRPr/>
              </a:pPr>
              <a:t>36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00069725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sz="1200" b="1" kern="1200" dirty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Elevoppgave, 5 min</a:t>
            </a:r>
            <a:endParaRPr lang="nb-NO" dirty="0">
              <a:effectLst/>
            </a:endParaRP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La elevene lage et ark som viser deres venner og familie </a:t>
            </a:r>
            <a:endParaRPr lang="nb-NO" dirty="0">
              <a:effectLst/>
            </a:endParaRP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 Kombiner gjerne skrift og bilder </a:t>
            </a:r>
            <a:endParaRPr lang="nb-NO" dirty="0">
              <a:effectLst/>
            </a:endParaRP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811A493-B7D9-7248-A3DE-15F41472FA2B}" type="slidenum">
              <a:rPr lang="nn-NO" smtClean="0"/>
              <a:pPr>
                <a:defRPr/>
              </a:pPr>
              <a:t>37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52367190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sz="1200" b="1" kern="1200" dirty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Lærerstyrt fellesoppgave, 2 min</a:t>
            </a:r>
            <a:endParaRPr lang="nb-NO" dirty="0">
              <a:effectLst/>
            </a:endParaRP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Snakk med dyp, rolig stemme </a:t>
            </a:r>
            <a:endParaRPr lang="nb-NO" dirty="0">
              <a:effectLst/>
            </a:endParaRP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Be elevene om å sitte godt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pa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̊ stolen, samle seg i kroppen sin, puste så pusten kommer helt ned i magen </a:t>
            </a:r>
            <a:endParaRPr lang="nb-NO" dirty="0">
              <a:effectLst/>
            </a:endParaRP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Kikke ned eller lukke øynene </a:t>
            </a:r>
            <a:endParaRPr lang="nb-NO" dirty="0">
              <a:effectLst/>
            </a:endParaRP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Og så ber du dem tenke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pa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̊ noen de er glad i, noe fint eller gøy de gjør sammen, hvilke lukter som er der, lyder </a:t>
            </a:r>
            <a:endParaRPr lang="nb-NO" dirty="0">
              <a:effectLst/>
            </a:endParaRP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Og hvordan det kjennes i kroppen </a:t>
            </a:r>
            <a:endParaRPr lang="nb-NO" dirty="0">
              <a:effectLst/>
            </a:endParaRP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SÅ ber du dem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åpne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 øynene og være her igjen </a:t>
            </a:r>
            <a:endParaRPr lang="nb-NO" dirty="0">
              <a:effectLst/>
            </a:endParaRP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811A493-B7D9-7248-A3DE-15F41472FA2B}" type="slidenum">
              <a:rPr lang="nn-NO" smtClean="0"/>
              <a:pPr>
                <a:defRPr/>
              </a:pPr>
              <a:t>38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6440089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sz="1200" b="1" kern="1200" dirty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6 min Elevlesing og lærersnakk</a:t>
            </a:r>
            <a:endParaRPr lang="nb-NO" dirty="0">
              <a:effectLst/>
            </a:endParaRP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Del ut PF-heftene og en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hjelpehånd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 </a:t>
            </a: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La elevene lese en setning hver </a:t>
            </a:r>
            <a:endParaRPr lang="nb-NO" dirty="0">
              <a:effectLst/>
            </a:endParaRP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Oppsummer hovedinnholdet </a:t>
            </a:r>
            <a:endParaRPr lang="nb-NO" dirty="0">
              <a:effectLst/>
            </a:endParaRP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811A493-B7D9-7248-A3DE-15F41472FA2B}" type="slidenum">
              <a:rPr lang="nn-NO" smtClean="0"/>
              <a:pPr>
                <a:defRPr/>
              </a:pPr>
              <a:t>3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43697082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sz="1200" b="1" kern="1200" dirty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Elevoppgave, skriftlig, 5 min</a:t>
            </a:r>
            <a:endParaRPr lang="nb-NO" dirty="0">
              <a:effectLst/>
            </a:endParaRP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Av og til blir vi sint</a:t>
            </a:r>
            <a:br>
              <a:rPr lang="nb-NO" sz="1200" kern="1200" dirty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</a:br>
            <a:r>
              <a:rPr lang="nb-NO" sz="1200" kern="1200" dirty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 Ofte er det bra om vi blir litt sint </a:t>
            </a:r>
            <a:endParaRPr lang="nb-NO" dirty="0">
              <a:effectLst/>
            </a:endParaRP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– man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ma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̊ jo sette grenser! </a:t>
            </a:r>
            <a:endParaRPr lang="nb-NO" dirty="0">
              <a:effectLst/>
            </a:endParaRP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 Men noen ganger kan gjøre dumme ting som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går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 utover vennskap og forholdet til noen vi er glade i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når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 vi er sint </a:t>
            </a:r>
            <a:endParaRPr lang="nb-NO" dirty="0">
              <a:effectLst/>
            </a:endParaRP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 Fyll ut en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hjelpehånd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 for en situasjon der du gjorde dumme ting da du var sint – og hvordan du kunne ha tenkt og gjort i stedet for...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na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̊ i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etterpåklokskap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endParaRPr lang="nb-NO" dirty="0">
              <a:effectLst/>
            </a:endParaRP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811A493-B7D9-7248-A3DE-15F41472FA2B}" type="slidenum">
              <a:rPr lang="nn-NO" smtClean="0"/>
              <a:pPr>
                <a:defRPr/>
              </a:pPr>
              <a:t>39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41714908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sz="1200" b="1" kern="1200" dirty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Gruppeoppgave, aktivitet (samlet denne slides og neste slide 15 min)</a:t>
            </a:r>
            <a:endParaRPr lang="nb-NO" dirty="0">
              <a:effectLst/>
            </a:endParaRP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Del elevene i grupper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pa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̊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ca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 4 </a:t>
            </a:r>
            <a:endParaRPr lang="nb-NO" dirty="0">
              <a:effectLst/>
            </a:endParaRP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Et grønt ark til hver </a:t>
            </a:r>
            <a:endParaRPr lang="nb-NO" dirty="0">
              <a:effectLst/>
            </a:endParaRP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1.  Skriv navnet til den til høyre for deg øverst </a:t>
            </a:r>
            <a:endParaRPr lang="nb-NO" dirty="0">
              <a:effectLst/>
            </a:endParaRP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2.  Skriv et kompliment til den personen: Noe ved ham/ henne du liker </a:t>
            </a:r>
            <a:endParaRPr lang="nb-NO" dirty="0">
              <a:effectLst/>
            </a:endParaRP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811A493-B7D9-7248-A3DE-15F41472FA2B}" type="slidenum">
              <a:rPr lang="nn-NO" smtClean="0"/>
              <a:pPr>
                <a:defRPr/>
              </a:pPr>
              <a:t>40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98569882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sz="1200" b="1" kern="1200" dirty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Gruppeoppgave, aktivitet (samlet denne slides og forrige slide 15 min)</a:t>
            </a:r>
            <a:endParaRPr lang="nb-NO" dirty="0">
              <a:effectLst/>
            </a:endParaRP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Gi komplimenter – som om du gir en annen viktig gave! </a:t>
            </a:r>
          </a:p>
          <a:p>
            <a:pPr marL="171450" indent="-171450">
              <a:buFontTx/>
              <a:buChar char="-"/>
            </a:pPr>
            <a:r>
              <a:rPr lang="nb-NO" sz="1200" kern="1200" dirty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Reis deg, </a:t>
            </a:r>
          </a:p>
          <a:p>
            <a:pPr marL="171450" indent="-171450">
              <a:buFontTx/>
              <a:buChar char="-"/>
            </a:pPr>
            <a:r>
              <a:rPr lang="nb-NO" sz="1200" kern="1200" dirty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overrekk komplimentkortet </a:t>
            </a:r>
          </a:p>
          <a:p>
            <a:pPr marL="171450" indent="-171450">
              <a:buFontTx/>
              <a:buChar char="-"/>
            </a:pPr>
            <a:r>
              <a:rPr lang="nb-NO" sz="1200" kern="1200" dirty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med høystatus-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kroppsspråk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: Vis at du er høyreist i kroppen, litt som en hane</a:t>
            </a:r>
          </a:p>
          <a:p>
            <a:pPr marL="171450" indent="-171450">
              <a:buFontTx/>
              <a:buChar char="-"/>
            </a:pPr>
            <a:r>
              <a:rPr lang="nb-NO" sz="1200" kern="1200" dirty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Har øyenkontakt</a:t>
            </a:r>
          </a:p>
          <a:p>
            <a:pPr marL="171450" indent="-171450">
              <a:buFontTx/>
              <a:buChar char="-"/>
            </a:pPr>
            <a:r>
              <a:rPr lang="nb-NO" sz="1200" kern="1200" dirty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Bruker ro, kanskje senker stemmen litt</a:t>
            </a:r>
          </a:p>
          <a:p>
            <a:endParaRPr lang="nb-NO" sz="1200" kern="1200" dirty="0">
              <a:solidFill>
                <a:schemeClr val="tx1"/>
              </a:solidFill>
              <a:effectLst/>
              <a:latin typeface="Times" charset="0"/>
              <a:ea typeface="ＭＳ Ｐゴシック" charset="0"/>
              <a:cs typeface="ＭＳ Ｐゴシック" charset="0"/>
            </a:endParaRPr>
          </a:p>
          <a:p>
            <a:r>
              <a:rPr lang="nb-NO" sz="1200" b="1" kern="1200" dirty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Ta imot kortet – med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åpenhet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, </a:t>
            </a:r>
            <a:endParaRPr lang="nb-NO" b="1" dirty="0">
              <a:effectLst/>
            </a:endParaRP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slik du vil ta imot noe fint du virkelig fortjener og liker godt. Som å kose seg med den aller beste karamellen. </a:t>
            </a:r>
          </a:p>
          <a:p>
            <a:endParaRPr lang="nb-NO" dirty="0">
              <a:effectLst/>
            </a:endParaRP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811A493-B7D9-7248-A3DE-15F41472FA2B}" type="slidenum">
              <a:rPr lang="nn-NO" smtClean="0"/>
              <a:pPr>
                <a:defRPr/>
              </a:pPr>
              <a:t>41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56642212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b="1" kern="1200" dirty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Gi hjemmeoppgaver. 1 min</a:t>
            </a:r>
            <a:endParaRPr lang="nb-NO" b="1" dirty="0">
              <a:effectLst/>
            </a:endParaRP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Henvis til lenken til hjemmeoppgavene (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pa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̊ ukeplanen) </a:t>
            </a:r>
            <a:endParaRPr lang="nb-NO" dirty="0">
              <a:effectLst/>
            </a:endParaRP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 http://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elearning.easygenerator.com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/ 2e43f3a3-3b98-477a-b3e6- f59057f32b49/# </a:t>
            </a:r>
            <a:endParaRPr lang="nb-NO" dirty="0">
              <a:effectLst/>
            </a:endParaRP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Gjør fjerde del, ”Støtte” </a:t>
            </a:r>
            <a:endParaRPr lang="nb-NO" dirty="0">
              <a:effectLst/>
            </a:endParaRP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Fortell at foreldrene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ogsa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̊ har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fått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 ny og siste ”lekse” – at de sikkert blir glade for en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påminnelse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endParaRPr lang="nb-NO" dirty="0">
              <a:effectLst/>
            </a:endParaRP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811A493-B7D9-7248-A3DE-15F41472FA2B}" type="slidenum">
              <a:rPr lang="nn-NO" smtClean="0"/>
              <a:pPr>
                <a:defRPr/>
              </a:pPr>
              <a:t>42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90961057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sz="1200" b="1" kern="1200" dirty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Avslutning, 1 min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sz="1200" kern="1200" dirty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Avslutt gjerne med noe kort og fint: En stor applaus eller ”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spaghettiøvelsen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” (stå, gjør hele kroppen stiv, skuldrene opp – hold der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ca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 10 sek – så slapp av som en nykokt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spaghetti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, gjenta x 3) 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811A493-B7D9-7248-A3DE-15F41472FA2B}" type="slidenum">
              <a:rPr lang="nn-NO" smtClean="0"/>
              <a:pPr>
                <a:defRPr/>
              </a:pPr>
              <a:t>43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8071343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sz="1200" b="1" kern="1200" dirty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Felles samtale 3 min</a:t>
            </a:r>
            <a:endParaRPr lang="nb-NO" dirty="0">
              <a:effectLst/>
            </a:endParaRP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Sett ord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pa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̊ ulike følelser Emil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pa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̊ plansjen viser </a:t>
            </a:r>
            <a:endParaRPr lang="nb-NO" dirty="0">
              <a:effectLst/>
            </a:endParaRP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La elevene beskrive hva ved uttrykket som gjør at de ser han er glad, sint, redd, trist </a:t>
            </a:r>
            <a:endParaRPr lang="nb-NO" dirty="0">
              <a:effectLst/>
            </a:endParaRP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Start helst med grunnfølelsene og utvid deretter </a:t>
            </a:r>
            <a:endParaRPr lang="nb-NO" dirty="0">
              <a:effectLst/>
            </a:endParaRP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Hjelp elevene til å reflektere ha som er bra med at vi har følelser: Effektivt kommunikasjonssystem i og mellom mennesker. Reagere raskt og lurt i de fleste situasjoner </a:t>
            </a:r>
            <a:endParaRPr lang="nb-NO" dirty="0">
              <a:effectLst/>
            </a:endParaRP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811A493-B7D9-7248-A3DE-15F41472FA2B}" type="slidenum">
              <a:rPr lang="nn-NO" smtClean="0"/>
              <a:pPr>
                <a:defRPr/>
              </a:pPr>
              <a:t>4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441540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sz="1200" b="1" kern="1200" dirty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Film og fellessamtale, 5 min</a:t>
            </a:r>
            <a:endParaRPr lang="nb-NO" dirty="0">
              <a:effectLst/>
            </a:endParaRP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Filmen vises over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youtube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 eller kan lastes ned fra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vimeo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endParaRPr lang="nb-NO" dirty="0">
              <a:effectLst/>
            </a:endParaRP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Snakk om det dere har sett: </a:t>
            </a:r>
            <a:endParaRPr lang="nb-NO" dirty="0">
              <a:effectLst/>
            </a:endParaRP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  Hva var situasjonen? </a:t>
            </a:r>
            <a:endParaRPr lang="nb-NO" dirty="0">
              <a:effectLst/>
            </a:endParaRP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  Hva følte gutten? (hvordan så de det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pa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̊ kroppen?) </a:t>
            </a:r>
            <a:endParaRPr lang="nb-NO" dirty="0">
              <a:effectLst/>
            </a:endParaRP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  Hva tenkte han? (tankeboblene) </a:t>
            </a:r>
            <a:endParaRPr lang="nb-NO" dirty="0">
              <a:effectLst/>
            </a:endParaRP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  Hva er bra med å kunne bli redd – og å se at noen blir redd? </a:t>
            </a:r>
            <a:endParaRPr lang="nb-NO" dirty="0">
              <a:effectLst/>
            </a:endParaRP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811A493-B7D9-7248-A3DE-15F41472FA2B}" type="slidenum">
              <a:rPr lang="nn-NO" smtClean="0"/>
              <a:pPr>
                <a:defRPr/>
              </a:pPr>
              <a:t>5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5277645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sz="1200" b="1" kern="1200" dirty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Lærersnakk, 1 min</a:t>
            </a:r>
            <a:endParaRPr lang="nb-NO" dirty="0"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sz="1200" kern="1200" dirty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Forklar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hjelpehånden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 med utgangspunkt i filmen om gutten som hoppet </a:t>
            </a:r>
            <a:endParaRPr lang="nb-NO" dirty="0">
              <a:effectLst/>
            </a:endParaRP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811A493-B7D9-7248-A3DE-15F41472FA2B}" type="slidenum">
              <a:rPr lang="nn-NO" smtClean="0"/>
              <a:pPr>
                <a:defRPr/>
              </a:pPr>
              <a:t>6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526738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sz="1200" b="1" kern="1200" dirty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Les og snakk, 4 min</a:t>
            </a:r>
            <a:endParaRPr lang="nb-NO" dirty="0"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b-NO" sz="1200" kern="1200" dirty="0">
              <a:solidFill>
                <a:schemeClr val="tx1"/>
              </a:solidFill>
              <a:effectLst/>
              <a:latin typeface="Times" charset="0"/>
              <a:ea typeface="ＭＳ Ｐゴシック" charset="0"/>
              <a:cs typeface="ＭＳ Ｐゴシック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sz="1200" kern="1200" dirty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Les s 14 - 17 </a:t>
            </a:r>
            <a:endParaRPr lang="nb-NO" dirty="0">
              <a:effectLst/>
            </a:endParaRP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811A493-B7D9-7248-A3DE-15F41472FA2B}" type="slidenum">
              <a:rPr lang="nn-NO" smtClean="0"/>
              <a:pPr>
                <a:defRPr/>
              </a:pPr>
              <a:t>7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9199911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b="1" kern="1200" dirty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Lek, 10 min</a:t>
            </a: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Hvisk en følelse og følelse- styrke i øret til en elev. La denne mime følelsen, og de andre tippe. </a:t>
            </a:r>
            <a:endParaRPr lang="nb-NO" dirty="0">
              <a:effectLst/>
            </a:endParaRP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Start med noe som er lett å tippe (sint, 8) ... </a:t>
            </a:r>
            <a:endParaRPr lang="nb-NO" dirty="0">
              <a:effectLst/>
            </a:endParaRP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Fortsett med grunnfølelser i ulik styrke (lei deg, glad, redd) </a:t>
            </a:r>
            <a:endParaRPr lang="nb-NO" dirty="0">
              <a:effectLst/>
            </a:endParaRP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Bruk gjerne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ogsa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̊ kjedelig, flau og stolt </a:t>
            </a:r>
            <a:endParaRPr lang="nb-NO" dirty="0">
              <a:effectLst/>
            </a:endParaRP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Utvid til det som er mer komplisert: Sjalusi, misunnelse, nysgjerrig... </a:t>
            </a:r>
            <a:endParaRPr lang="nb-NO" dirty="0">
              <a:effectLst/>
            </a:endParaRP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811A493-B7D9-7248-A3DE-15F41472FA2B}" type="slidenum">
              <a:rPr lang="nn-NO" smtClean="0"/>
              <a:pPr>
                <a:defRPr/>
              </a:pPr>
              <a:t>8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447305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8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1317625" y="2790825"/>
            <a:ext cx="10296525" cy="1295400"/>
          </a:xfrm>
          <a:solidFill>
            <a:srgbClr val="FF5009">
              <a:alpha val="0"/>
            </a:srgbClr>
          </a:solidFill>
        </p:spPr>
        <p:txBody>
          <a:bodyPr anchor="b"/>
          <a:lstStyle>
            <a:lvl1pPr>
              <a:defRPr sz="3000"/>
            </a:lvl1pPr>
          </a:lstStyle>
          <a:p>
            <a:pPr lvl="0"/>
            <a:r>
              <a:rPr lang="nb-NO" noProof="0"/>
              <a:t>Klikk for å redigere tittelstil</a:t>
            </a:r>
            <a:endParaRPr lang="nn-NO" noProof="0"/>
          </a:p>
        </p:txBody>
      </p:sp>
      <p:sp>
        <p:nvSpPr>
          <p:cNvPr id="175120" name="Rectangle 1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17625" y="4446588"/>
            <a:ext cx="10296525" cy="2332037"/>
          </a:xfrm>
          <a:solidFill>
            <a:srgbClr val="FF5009">
              <a:alpha val="0"/>
            </a:srgbClr>
          </a:solidFill>
        </p:spPr>
        <p:txBody>
          <a:bodyPr lIns="87293" tIns="43647" rIns="87293" bIns="43647"/>
          <a:lstStyle>
            <a:lvl1pPr marL="0" indent="0">
              <a:buFont typeface="Wingdings 2" charset="0"/>
              <a:buNone/>
              <a:defRPr sz="2400"/>
            </a:lvl1pPr>
          </a:lstStyle>
          <a:p>
            <a:pPr lvl="0"/>
            <a:r>
              <a:rPr lang="nb-NO" noProof="0"/>
              <a:t>Klikk for å redigere undertittelstil i malen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76250" y="9220200"/>
            <a:ext cx="849313" cy="307975"/>
          </a:xfrm>
        </p:spPr>
        <p:txBody>
          <a:bodyPr/>
          <a:lstStyle>
            <a:lvl1pPr>
              <a:defRPr smtClean="0">
                <a:solidFill>
                  <a:srgbClr val="B9B9B9"/>
                </a:solidFill>
              </a:defRPr>
            </a:lvl1pPr>
          </a:lstStyle>
          <a:p>
            <a:pPr>
              <a:defRPr/>
            </a:pPr>
            <a:fld id="{BF07C0C0-9ACD-6E49-97E8-77E7508B6966}" type="slidenum">
              <a:rPr lang="nb-NO"/>
              <a:pPr>
                <a:defRPr/>
              </a:pPr>
              <a:t>‹#›</a:t>
            </a:fld>
            <a:endParaRPr lang="nb-NO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5563001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Rectangle 5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C6E65C-D45F-F744-9DF6-92470C513443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78150558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9393238" y="976313"/>
            <a:ext cx="2800350" cy="8150225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992188" y="976313"/>
            <a:ext cx="8248650" cy="8150225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Rectangle 5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61E5A3-BE39-D140-8ADF-32A100ECD28A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77455090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tel, innhold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75241" y="867269"/>
            <a:ext cx="11052731" cy="1626129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975241" y="2818624"/>
            <a:ext cx="5418005" cy="585406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609967" y="2818624"/>
            <a:ext cx="5418005" cy="585406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75241" y="8889506"/>
            <a:ext cx="2709003" cy="650452"/>
          </a:xfrm>
          <a:prstGeom prst="rect">
            <a:avLst/>
          </a:prstGeom>
          <a:ln/>
        </p:spPr>
        <p:txBody>
          <a:bodyPr lIns="130055" tIns="65028" rIns="130055" bIns="65028"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442765" y="8889506"/>
            <a:ext cx="4117684" cy="650452"/>
          </a:xfrm>
          <a:prstGeom prst="rect">
            <a:avLst/>
          </a:prstGeom>
          <a:ln/>
        </p:spPr>
        <p:txBody>
          <a:bodyPr lIns="130055" tIns="65028" rIns="130055" bIns="65028"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ABD880-593C-1A40-8972-0CFC1C756119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48975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Rectangle 5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0B102B-87DD-B44E-8B59-72D7E1C375BE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43297686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27113" y="6269038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027113" y="4135438"/>
            <a:ext cx="11052175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Rectangle 5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AD9D6B-B896-2B4B-8427-23374C12B8FE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14255612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992188" y="2430463"/>
            <a:ext cx="5524500" cy="6696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669088" y="2430463"/>
            <a:ext cx="5524500" cy="6696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Rectangle 5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49CD7F-E2B4-2F4C-869C-2B102D7F282C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99258686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50875" y="2184400"/>
            <a:ext cx="5745163" cy="909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50875" y="3094038"/>
            <a:ext cx="5745163" cy="56213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605588" y="2184400"/>
            <a:ext cx="5746750" cy="909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605588" y="3094038"/>
            <a:ext cx="5746750" cy="56213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Rectangle 5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610F09-CF73-204A-BB32-8B0A3A221A31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99820993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Rectangle 5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D9BD8D-7930-1E42-A2E2-7F9B675FB481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28863213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301E87-5B72-8641-90FB-A3BE5E8B3A6A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94130725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6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6725" cy="66738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Rectangle 5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A5C062-C2AE-6345-85C8-DC3D06F20407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4838876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547938" y="6829425"/>
            <a:ext cx="7802562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47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/>
              <a:t>Dra bildet til plassholderen eller klikk ikonet for å legge til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2547938" y="7635875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Rectangle 5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CFDF12-68F1-C442-BC59-A89C5475455D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2816217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992188" y="976313"/>
            <a:ext cx="11201400" cy="97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87283" tIns="43641" rIns="87283" bIns="4364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1046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2188" y="2430463"/>
            <a:ext cx="11201400" cy="669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87283" tIns="43641" rIns="87283" bIns="436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1062" name="Line 38"/>
          <p:cNvSpPr>
            <a:spLocks noChangeShapeType="1"/>
          </p:cNvSpPr>
          <p:nvPr/>
        </p:nvSpPr>
        <p:spPr bwMode="auto">
          <a:xfrm flipH="1">
            <a:off x="0" y="2447925"/>
            <a:ext cx="76200" cy="0"/>
          </a:xfrm>
          <a:prstGeom prst="line">
            <a:avLst/>
          </a:prstGeom>
          <a:noFill/>
          <a:ln w="63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nb-NO">
              <a:cs typeface="+mn-cs"/>
            </a:endParaRPr>
          </a:p>
        </p:txBody>
      </p:sp>
      <p:sp>
        <p:nvSpPr>
          <p:cNvPr id="1029" name="Footer Placeholder 4"/>
          <p:cNvSpPr>
            <a:spLocks/>
          </p:cNvSpPr>
          <p:nvPr/>
        </p:nvSpPr>
        <p:spPr bwMode="auto">
          <a:xfrm>
            <a:off x="8518525" y="9126538"/>
            <a:ext cx="3305175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941" tIns="64970" rIns="129941" bIns="64970" anchor="b"/>
          <a:lstStyle/>
          <a:p>
            <a:pPr algn="r" eaLnBrk="1" hangingPunct="1">
              <a:spcBef>
                <a:spcPct val="0"/>
              </a:spcBef>
            </a:pPr>
            <a:r>
              <a:rPr lang="nb-NO" sz="1200">
                <a:solidFill>
                  <a:srgbClr val="17AAD7"/>
                </a:solidFill>
                <a:latin typeface="Arial (Brødtekst)" charset="0"/>
              </a:rPr>
              <a:t>Solfrid Raknes</a:t>
            </a:r>
          </a:p>
        </p:txBody>
      </p:sp>
      <p:sp>
        <p:nvSpPr>
          <p:cNvPr id="1030" name="Footer Placeholder 4"/>
          <p:cNvSpPr>
            <a:spLocks/>
          </p:cNvSpPr>
          <p:nvPr/>
        </p:nvSpPr>
        <p:spPr bwMode="auto">
          <a:xfrm>
            <a:off x="5060950" y="9126538"/>
            <a:ext cx="3305175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941" tIns="64970" rIns="129941" bIns="64970" anchor="b"/>
          <a:lstStyle/>
          <a:p>
            <a:pPr eaLnBrk="1" hangingPunct="1">
              <a:spcBef>
                <a:spcPct val="0"/>
              </a:spcBef>
            </a:pPr>
            <a:r>
              <a:rPr lang="nb-NO" sz="1200">
                <a:solidFill>
                  <a:srgbClr val="17AAD7"/>
                </a:solidFill>
                <a:latin typeface="Arial (Brødtekst)" charset="0"/>
              </a:rPr>
              <a:t>Psykologisk Førstehjelp</a:t>
            </a:r>
          </a:p>
        </p:txBody>
      </p:sp>
      <p:sp>
        <p:nvSpPr>
          <p:cNvPr id="1081" name="Rectangle 5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57263" y="9199563"/>
            <a:ext cx="849312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87293" tIns="43647" rIns="87293" bIns="43647" numCol="1" anchor="ctr" anchorCtr="0" compatLnSpc="1">
            <a:prstTxWarp prst="textNoShape">
              <a:avLst/>
            </a:prstTxWarp>
          </a:bodyPr>
          <a:lstStyle>
            <a:lvl1pPr algn="l" defTabSz="873125">
              <a:spcBef>
                <a:spcPct val="0"/>
              </a:spcBef>
              <a:defRPr sz="1000" smtClean="0">
                <a:solidFill>
                  <a:srgbClr val="17AAD7"/>
                </a:solidFill>
                <a:cs typeface="+mn-cs"/>
              </a:defRPr>
            </a:lvl1pPr>
          </a:lstStyle>
          <a:p>
            <a:pPr>
              <a:defRPr/>
            </a:pPr>
            <a:fld id="{747DD182-1FF2-FE46-BB7D-7BCC0CC77E83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2" r:id="rId12"/>
  </p:sldLayoutIdLst>
  <p:transition spd="slow"/>
  <p:hf hdr="0" ftr="0" dt="0"/>
  <p:txStyles>
    <p:titleStyle>
      <a:lvl1pPr algn="l" defTabSz="131445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ＭＳ Ｐゴシック" charset="0"/>
        </a:defRPr>
      </a:lvl1pPr>
      <a:lvl2pPr algn="l" defTabSz="131445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2pPr>
      <a:lvl3pPr algn="l" defTabSz="131445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3pPr>
      <a:lvl4pPr algn="l" defTabSz="131445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4pPr>
      <a:lvl5pPr algn="l" defTabSz="131445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defTabSz="131445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ＭＳ Ｐゴシック" charset="0"/>
        </a:defRPr>
      </a:lvl6pPr>
      <a:lvl7pPr marL="914400" algn="l" defTabSz="131445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ＭＳ Ｐゴシック" charset="0"/>
        </a:defRPr>
      </a:lvl7pPr>
      <a:lvl8pPr marL="1371600" algn="l" defTabSz="131445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ＭＳ Ｐゴシック" charset="0"/>
        </a:defRPr>
      </a:lvl8pPr>
      <a:lvl9pPr marL="1828800" algn="l" defTabSz="131445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ＭＳ Ｐゴシック" charset="0"/>
        </a:defRPr>
      </a:lvl9pPr>
    </p:titleStyle>
    <p:bodyStyle>
      <a:lvl1pPr marL="355600" indent="-355600" algn="l" defTabSz="1314450" rtl="0" eaLnBrk="1" fontAlgn="base" hangingPunct="1">
        <a:spcBef>
          <a:spcPct val="50000"/>
        </a:spcBef>
        <a:spcAft>
          <a:spcPct val="0"/>
        </a:spcAft>
        <a:buClr>
          <a:srgbClr val="8BD3F5"/>
        </a:buClr>
        <a:buFont typeface="Wingdings 2" charset="0"/>
        <a:buChar char=""/>
        <a:defRPr sz="2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901700" indent="-366713" algn="l" defTabSz="1314450" rtl="0" eaLnBrk="1" fontAlgn="base" hangingPunct="1">
        <a:spcBef>
          <a:spcPct val="50000"/>
        </a:spcBef>
        <a:spcAft>
          <a:spcPct val="0"/>
        </a:spcAft>
        <a:buClr>
          <a:srgbClr val="8BD3F5"/>
        </a:buClr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346200" indent="-265113" algn="l" defTabSz="1314450" rtl="0" eaLnBrk="1" fontAlgn="base" hangingPunct="1">
        <a:spcBef>
          <a:spcPct val="50000"/>
        </a:spcBef>
        <a:spcAft>
          <a:spcPct val="0"/>
        </a:spcAft>
        <a:buClr>
          <a:srgbClr val="8BD3F5"/>
        </a:buClr>
        <a:buChar char="o"/>
        <a:defRPr>
          <a:solidFill>
            <a:schemeClr val="tx1"/>
          </a:solidFill>
          <a:latin typeface="+mn-lt"/>
          <a:ea typeface="+mn-ea"/>
        </a:defRPr>
      </a:lvl3pPr>
      <a:lvl4pPr marL="1709738" indent="-184150" algn="l" defTabSz="1314450" rtl="0" eaLnBrk="1" fontAlgn="base" hangingPunct="1">
        <a:spcBef>
          <a:spcPct val="50000"/>
        </a:spcBef>
        <a:spcAft>
          <a:spcPct val="0"/>
        </a:spcAft>
        <a:buClr>
          <a:srgbClr val="404040"/>
        </a:buClr>
        <a:buFont typeface="Times" charset="0"/>
        <a:buChar char="-"/>
        <a:defRPr sz="1600">
          <a:solidFill>
            <a:schemeClr val="tx1"/>
          </a:solidFill>
          <a:latin typeface="+mn-lt"/>
          <a:ea typeface="+mn-ea"/>
        </a:defRPr>
      </a:lvl4pPr>
      <a:lvl5pPr marL="2073275" indent="-184150" algn="l" defTabSz="1314450" rtl="0" eaLnBrk="1" fontAlgn="base" hangingPunct="1">
        <a:spcBef>
          <a:spcPct val="50000"/>
        </a:spcBef>
        <a:spcAft>
          <a:spcPct val="0"/>
        </a:spcAft>
        <a:buClr>
          <a:srgbClr val="404040"/>
        </a:buClr>
        <a:buFont typeface="Times" charset="0"/>
        <a:buChar char="•"/>
        <a:defRPr sz="1400">
          <a:solidFill>
            <a:schemeClr val="tx1"/>
          </a:solidFill>
          <a:latin typeface="+mn-lt"/>
          <a:ea typeface="+mn-ea"/>
        </a:defRPr>
      </a:lvl5pPr>
      <a:lvl6pPr marL="2530475" indent="-184150" algn="l" defTabSz="1314450" rtl="0" eaLnBrk="1" fontAlgn="base" hangingPunct="1">
        <a:spcBef>
          <a:spcPct val="50000"/>
        </a:spcBef>
        <a:spcAft>
          <a:spcPct val="0"/>
        </a:spcAft>
        <a:buClr>
          <a:srgbClr val="404040"/>
        </a:buClr>
        <a:buFont typeface="Times" charset="0"/>
        <a:buChar char="•"/>
        <a:defRPr sz="1400">
          <a:solidFill>
            <a:schemeClr val="tx1"/>
          </a:solidFill>
          <a:latin typeface="+mn-lt"/>
          <a:ea typeface="+mn-ea"/>
        </a:defRPr>
      </a:lvl6pPr>
      <a:lvl7pPr marL="2987675" indent="-184150" algn="l" defTabSz="1314450" rtl="0" eaLnBrk="1" fontAlgn="base" hangingPunct="1">
        <a:spcBef>
          <a:spcPct val="50000"/>
        </a:spcBef>
        <a:spcAft>
          <a:spcPct val="0"/>
        </a:spcAft>
        <a:buClr>
          <a:srgbClr val="404040"/>
        </a:buClr>
        <a:buFont typeface="Times" charset="0"/>
        <a:buChar char="•"/>
        <a:defRPr sz="1400">
          <a:solidFill>
            <a:schemeClr val="tx1"/>
          </a:solidFill>
          <a:latin typeface="+mn-lt"/>
          <a:ea typeface="+mn-ea"/>
        </a:defRPr>
      </a:lvl7pPr>
      <a:lvl8pPr marL="3444875" indent="-184150" algn="l" defTabSz="1314450" rtl="0" eaLnBrk="1" fontAlgn="base" hangingPunct="1">
        <a:spcBef>
          <a:spcPct val="50000"/>
        </a:spcBef>
        <a:spcAft>
          <a:spcPct val="0"/>
        </a:spcAft>
        <a:buClr>
          <a:srgbClr val="404040"/>
        </a:buClr>
        <a:buFont typeface="Times" charset="0"/>
        <a:buChar char="•"/>
        <a:defRPr sz="1400">
          <a:solidFill>
            <a:schemeClr val="tx1"/>
          </a:solidFill>
          <a:latin typeface="+mn-lt"/>
          <a:ea typeface="+mn-ea"/>
        </a:defRPr>
      </a:lvl8pPr>
      <a:lvl9pPr marL="3902075" indent="-184150" algn="l" defTabSz="1314450" rtl="0" eaLnBrk="1" fontAlgn="base" hangingPunct="1">
        <a:spcBef>
          <a:spcPct val="50000"/>
        </a:spcBef>
        <a:spcAft>
          <a:spcPct val="0"/>
        </a:spcAft>
        <a:buClr>
          <a:srgbClr val="404040"/>
        </a:buClr>
        <a:buFont typeface="Times" charset="0"/>
        <a:buChar char="•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youtube.com/watch?v=eBvMmJLrFYw&amp;spfreload=10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barnehage.salaby.no/rode-og-gronne/trist/intro" TargetMode="External"/><Relationship Id="rId4" Type="http://schemas.openxmlformats.org/officeDocument/2006/relationships/hyperlink" Target="https://www.youtube.com/watch?v=KKGQ8rwlHS8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youtube.com/watch?v=e3xfCgelYKE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3012DD-E87E-6745-A29C-52990CFD7E4A}" type="slidenum">
              <a:rPr lang="nb-NO"/>
              <a:pPr>
                <a:defRPr/>
              </a:pPr>
              <a:t>0</a:t>
            </a:fld>
            <a:endParaRPr lang="nb-NO">
              <a:latin typeface="Times" charset="0"/>
            </a:endParaRPr>
          </a:p>
        </p:txBody>
      </p:sp>
      <p:sp>
        <p:nvSpPr>
          <p:cNvPr id="3358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73163" y="2790825"/>
            <a:ext cx="10225087" cy="1439863"/>
          </a:xfrm>
        </p:spPr>
        <p:txBody>
          <a:bodyPr/>
          <a:lstStyle/>
          <a:p>
            <a:pPr>
              <a:defRPr/>
            </a:pPr>
            <a:r>
              <a:rPr lang="nb-NO" dirty="0">
                <a:cs typeface="+mj-cs"/>
              </a:rPr>
              <a:t>Psykologisk førstehjelp</a:t>
            </a:r>
            <a:br>
              <a:rPr lang="nb-NO" dirty="0">
                <a:cs typeface="+mj-cs"/>
              </a:rPr>
            </a:br>
            <a:r>
              <a:rPr lang="nb-NO" dirty="0">
                <a:cs typeface="+mj-cs"/>
              </a:rPr>
              <a:t> - å snakke vennlig til seg selv og andre</a:t>
            </a:r>
          </a:p>
        </p:txBody>
      </p:sp>
      <p:sp>
        <p:nvSpPr>
          <p:cNvPr id="3358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73163" y="4662488"/>
            <a:ext cx="10225087" cy="1755775"/>
          </a:xfrm>
        </p:spPr>
        <p:txBody>
          <a:bodyPr/>
          <a:lstStyle/>
          <a:p>
            <a:pPr>
              <a:defRPr/>
            </a:pPr>
            <a:r>
              <a:rPr lang="nb-NO" sz="2200" dirty="0">
                <a:cs typeface="+mn-cs"/>
              </a:rPr>
              <a:t>Solfrid Raknes, psykologspesialist</a:t>
            </a:r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Hjemmeoppgave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b-NO" dirty="0"/>
              <a:t>Gjør oppgavene som ligger i den digitale lenken!</a:t>
            </a:r>
          </a:p>
          <a:p>
            <a:r>
              <a:rPr lang="nb-NO" dirty="0"/>
              <a:t>”Følelser”</a:t>
            </a:r>
          </a:p>
          <a:p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49CD7F-E2B4-2F4C-869C-2B102D7F282C}" type="slidenum">
              <a:rPr lang="nb-NO" smtClean="0"/>
              <a:pPr>
                <a:defRPr/>
              </a:pPr>
              <a:t>9</a:t>
            </a:fld>
            <a:endParaRPr lang="nb-NO"/>
          </a:p>
        </p:txBody>
      </p:sp>
      <p:pic>
        <p:nvPicPr>
          <p:cNvPr id="6" name="Plassholder for innhold 5" descr="Snillifullfart_03.tif"/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407" r="5407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</p:spTree>
    <p:extLst>
      <p:ext uri="{BB962C8B-B14F-4D97-AF65-F5344CB8AC3E}">
        <p14:creationId xmlns:p14="http://schemas.microsoft.com/office/powerpoint/2010/main" val="4007026262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nb-NO" dirty="0">
                <a:cs typeface="+mj-cs"/>
              </a:rPr>
              <a:t>Grønn</a:t>
            </a:r>
            <a:r>
              <a:rPr lang="nb-NO">
                <a:cs typeface="+mj-cs"/>
              </a:rPr>
              <a:t>, trygg og glad!</a:t>
            </a:r>
          </a:p>
        </p:txBody>
      </p:sp>
      <p:pic>
        <p:nvPicPr>
          <p:cNvPr id="48132" name="Picture 4" descr="230908 Grøn 1.0.pdf                                            00130D41Macintosh HD                   C06AB517: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74571" y="2240444"/>
            <a:ext cx="9662110" cy="6838777"/>
          </a:xfrm>
        </p:spPr>
      </p:pic>
    </p:spTree>
    <p:extLst>
      <p:ext uri="{BB962C8B-B14F-4D97-AF65-F5344CB8AC3E}">
        <p14:creationId xmlns:p14="http://schemas.microsoft.com/office/powerpoint/2010/main" val="30715346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3012DD-E87E-6745-A29C-52990CFD7E4A}" type="slidenum">
              <a:rPr lang="nb-NO"/>
              <a:pPr>
                <a:defRPr/>
              </a:pPr>
              <a:t>11</a:t>
            </a:fld>
            <a:endParaRPr lang="nb-NO">
              <a:latin typeface="Times" charset="0"/>
            </a:endParaRPr>
          </a:p>
        </p:txBody>
      </p:sp>
      <p:sp>
        <p:nvSpPr>
          <p:cNvPr id="3358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73163" y="2790825"/>
            <a:ext cx="10225087" cy="1439863"/>
          </a:xfrm>
        </p:spPr>
        <p:txBody>
          <a:bodyPr/>
          <a:lstStyle/>
          <a:p>
            <a:pPr>
              <a:defRPr/>
            </a:pPr>
            <a:r>
              <a:rPr lang="nb-NO" dirty="0">
                <a:cs typeface="+mj-cs"/>
              </a:rPr>
              <a:t>Time 2</a:t>
            </a:r>
          </a:p>
        </p:txBody>
      </p:sp>
      <p:sp>
        <p:nvSpPr>
          <p:cNvPr id="3358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73163" y="4662488"/>
            <a:ext cx="10225087" cy="1755775"/>
          </a:xfrm>
        </p:spPr>
        <p:txBody>
          <a:bodyPr/>
          <a:lstStyle/>
          <a:p>
            <a:pPr>
              <a:defRPr/>
            </a:pPr>
            <a:r>
              <a:rPr lang="nb-NO" sz="2200" dirty="0">
                <a:cs typeface="+mn-cs"/>
              </a:rPr>
              <a:t>TANKEKRAFT</a:t>
            </a:r>
          </a:p>
        </p:txBody>
      </p:sp>
    </p:spTree>
    <p:extLst>
      <p:ext uri="{BB962C8B-B14F-4D97-AF65-F5344CB8AC3E}">
        <p14:creationId xmlns:p14="http://schemas.microsoft.com/office/powerpoint/2010/main" val="402733153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nb-NO" dirty="0">
                <a:cs typeface="+mj-cs"/>
              </a:rPr>
              <a:t>Hva skal vi lære i dag?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defRPr/>
            </a:pPr>
            <a:r>
              <a:rPr lang="nb-NO" sz="3600" dirty="0"/>
              <a:t>Det du tenker, avgjør hva du føler og får lyst til å gjøre</a:t>
            </a:r>
          </a:p>
          <a:p>
            <a:pPr>
              <a:lnSpc>
                <a:spcPct val="90000"/>
              </a:lnSpc>
              <a:defRPr/>
            </a:pPr>
            <a:r>
              <a:rPr lang="nb-NO" sz="3400" dirty="0"/>
              <a:t>Om røde og grønne tanker</a:t>
            </a:r>
          </a:p>
          <a:p>
            <a:pPr>
              <a:lnSpc>
                <a:spcPct val="90000"/>
              </a:lnSpc>
              <a:defRPr/>
            </a:pPr>
            <a:r>
              <a:rPr lang="nb-NO" sz="3400" dirty="0"/>
              <a:t>Hjelpehånden -  et ryddesystem </a:t>
            </a:r>
          </a:p>
          <a:p>
            <a:pPr eaLnBrk="1" hangingPunct="1">
              <a:lnSpc>
                <a:spcPct val="90000"/>
              </a:lnSpc>
              <a:defRPr/>
            </a:pPr>
            <a:endParaRPr lang="nb-NO" sz="3400" dirty="0"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nb-NO" sz="3400" dirty="0">
              <a:cs typeface="+mn-cs"/>
            </a:endParaRPr>
          </a:p>
        </p:txBody>
      </p:sp>
      <p:pic>
        <p:nvPicPr>
          <p:cNvPr id="8" name="Plassholder for innhold 3" descr="hjelpbilde.jpg"/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0581" b="-4058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207600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nb-NO">
                <a:cs typeface="+mj-cs"/>
              </a:rPr>
              <a:t>Tankekraft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defRPr/>
            </a:pPr>
            <a:r>
              <a:rPr lang="nb-NO" sz="4000" dirty="0"/>
              <a:t>Les s 19 – 23</a:t>
            </a:r>
          </a:p>
          <a:p>
            <a:pPr eaLnBrk="1" hangingPunct="1">
              <a:defRPr/>
            </a:pPr>
            <a:r>
              <a:rPr lang="nb-NO" sz="4000" dirty="0">
                <a:cs typeface="+mn-cs"/>
              </a:rPr>
              <a:t>Hva forklarer hvorfor guttene reagerer forskjellig?</a:t>
            </a:r>
          </a:p>
        </p:txBody>
      </p:sp>
      <p:pic>
        <p:nvPicPr>
          <p:cNvPr id="20485" name="Picture 5" descr="Hundetankar.jpg                                                00130A68Macintosh HD                   C06AB517: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22650" y="2818624"/>
            <a:ext cx="5323190" cy="5854065"/>
          </a:xfrm>
        </p:spPr>
      </p:pic>
    </p:spTree>
    <p:extLst>
      <p:ext uri="{BB962C8B-B14F-4D97-AF65-F5344CB8AC3E}">
        <p14:creationId xmlns:p14="http://schemas.microsoft.com/office/powerpoint/2010/main" val="17404769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974725" y="866775"/>
            <a:ext cx="11053763" cy="1627188"/>
          </a:xfrm>
        </p:spPr>
        <p:txBody>
          <a:bodyPr/>
          <a:lstStyle/>
          <a:p>
            <a:pPr eaLnBrk="1" hangingPunct="1">
              <a:defRPr/>
            </a:pPr>
            <a:r>
              <a:rPr lang="nb-NO" sz="4000" dirty="0" err="1">
                <a:cs typeface="+mj-cs"/>
              </a:rPr>
              <a:t>Rødtanker</a:t>
            </a:r>
            <a:endParaRPr lang="nb-NO" sz="4000" dirty="0">
              <a:cs typeface="+mj-cs"/>
            </a:endParaRP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610350" y="2819400"/>
            <a:ext cx="5418138" cy="5853113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nb-NO" sz="4000" dirty="0">
                <a:cs typeface="+mn-cs"/>
              </a:rPr>
              <a:t>Tanker som gjør at vi blir mer redd, flau, usikre eller lei oss enn vi har bruk for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nb-NO" sz="4000" dirty="0">
                <a:cs typeface="+mn-cs"/>
              </a:rPr>
              <a:t>Tanker som gjør situasjonen mer vanskelig </a:t>
            </a:r>
          </a:p>
        </p:txBody>
      </p:sp>
      <p:pic>
        <p:nvPicPr>
          <p:cNvPr id="24581" name="Picture 5" descr="230908 Raud 1.0.pdf                                            00130D41Macintosh HD                   C06AB517: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74725" y="3827463"/>
            <a:ext cx="5418138" cy="3835400"/>
          </a:xfrm>
        </p:spPr>
      </p:pic>
    </p:spTree>
    <p:extLst>
      <p:ext uri="{BB962C8B-B14F-4D97-AF65-F5344CB8AC3E}">
        <p14:creationId xmlns:p14="http://schemas.microsoft.com/office/powerpoint/2010/main" val="1955163598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974725" y="866775"/>
            <a:ext cx="11053763" cy="1627188"/>
          </a:xfrm>
        </p:spPr>
        <p:txBody>
          <a:bodyPr/>
          <a:lstStyle/>
          <a:p>
            <a:pPr eaLnBrk="1" hangingPunct="1">
              <a:defRPr/>
            </a:pPr>
            <a:r>
              <a:rPr lang="nb-NO" sz="4000" dirty="0">
                <a:cs typeface="+mj-cs"/>
              </a:rPr>
              <a:t>Grønntanker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501606" y="1133972"/>
            <a:ext cx="5526882" cy="7538542"/>
          </a:xfrm>
        </p:spPr>
        <p:txBody>
          <a:bodyPr/>
          <a:lstStyle/>
          <a:p>
            <a:pPr marL="0" indent="0" eaLnBrk="1" hangingPunct="1">
              <a:buFont typeface="Wingdings 2" charset="0"/>
              <a:buNone/>
              <a:defRPr/>
            </a:pPr>
            <a:r>
              <a:rPr lang="nb-NO" sz="4000" dirty="0">
                <a:cs typeface="+mn-cs"/>
              </a:rPr>
              <a:t>= Hjelpsomme tanker</a:t>
            </a:r>
          </a:p>
          <a:p>
            <a:pPr marL="0" indent="0" eaLnBrk="1" hangingPunct="1">
              <a:buFont typeface="Wingdings 2" charset="0"/>
              <a:buNone/>
              <a:defRPr/>
            </a:pPr>
            <a:r>
              <a:rPr lang="nb-NO" sz="4000" dirty="0">
                <a:cs typeface="+mn-cs"/>
              </a:rPr>
              <a:t>Tanker som…</a:t>
            </a:r>
          </a:p>
          <a:p>
            <a:pPr lvl="1">
              <a:defRPr/>
            </a:pPr>
            <a:r>
              <a:rPr lang="nb-NO" sz="3800" dirty="0">
                <a:cs typeface="+mn-cs"/>
              </a:rPr>
              <a:t>Gjør deg trygg og glad</a:t>
            </a:r>
          </a:p>
          <a:p>
            <a:pPr lvl="1">
              <a:defRPr/>
            </a:pPr>
            <a:r>
              <a:rPr lang="nb-NO" sz="3800" dirty="0"/>
              <a:t>Gjør deg mer selvsikker og omsorgsfull</a:t>
            </a:r>
          </a:p>
          <a:p>
            <a:pPr lvl="1">
              <a:defRPr/>
            </a:pPr>
            <a:r>
              <a:rPr lang="nb-NO" sz="3800" dirty="0"/>
              <a:t>Hjelper deg til å gjøre det du ønsker og få til det du vil</a:t>
            </a:r>
          </a:p>
          <a:p>
            <a:pPr eaLnBrk="1" hangingPunct="1">
              <a:defRPr/>
            </a:pPr>
            <a:endParaRPr lang="nb-NO" sz="4000" dirty="0">
              <a:cs typeface="+mn-cs"/>
            </a:endParaRPr>
          </a:p>
          <a:p>
            <a:pPr eaLnBrk="1" hangingPunct="1">
              <a:defRPr/>
            </a:pPr>
            <a:endParaRPr lang="nb-NO" sz="4000" dirty="0">
              <a:cs typeface="+mn-cs"/>
            </a:endParaRPr>
          </a:p>
          <a:p>
            <a:pPr eaLnBrk="1" hangingPunct="1">
              <a:defRPr/>
            </a:pPr>
            <a:endParaRPr lang="nb-NO" sz="4000" dirty="0">
              <a:cs typeface="+mn-cs"/>
            </a:endParaRPr>
          </a:p>
        </p:txBody>
      </p:sp>
      <p:pic>
        <p:nvPicPr>
          <p:cNvPr id="23557" name="Picture 5" descr="230908 Grøn 1.0.pdf                                            00130D41Macintosh HD                   C06AB517: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74725" y="3827463"/>
            <a:ext cx="5418138" cy="3835400"/>
          </a:xfrm>
        </p:spPr>
      </p:pic>
    </p:spTree>
    <p:extLst>
      <p:ext uri="{BB962C8B-B14F-4D97-AF65-F5344CB8AC3E}">
        <p14:creationId xmlns:p14="http://schemas.microsoft.com/office/powerpoint/2010/main" val="2460645361"/>
      </p:ext>
    </p:extLst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6" name="Plassholder for innhold 5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 t="-58220" b="-58220"/>
          <a:stretch>
            <a:fillRect/>
          </a:stretch>
        </p:blipFill>
        <p:spPr/>
      </p:pic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b-NO" dirty="0"/>
              <a:t>Se film</a:t>
            </a:r>
          </a:p>
          <a:p>
            <a:r>
              <a:rPr lang="nb-NO" dirty="0">
                <a:hlinkClick r:id="rId4"/>
              </a:rPr>
              <a:t>https://www.youtube.com/watch?v=eBvMmJLrFYw&amp;spfreload=10</a:t>
            </a:r>
            <a:endParaRPr lang="nb-NO" dirty="0"/>
          </a:p>
          <a:p>
            <a:r>
              <a:rPr lang="nb-NO" dirty="0"/>
              <a:t>Hvilke </a:t>
            </a:r>
            <a:r>
              <a:rPr lang="nb-NO" dirty="0" err="1"/>
              <a:t>rødtanker</a:t>
            </a:r>
            <a:r>
              <a:rPr lang="nb-NO" dirty="0"/>
              <a:t> fikk jenta, og hva følte hun mens hun tenkte </a:t>
            </a:r>
            <a:r>
              <a:rPr lang="nb-NO" dirty="0" err="1"/>
              <a:t>rødtanker</a:t>
            </a:r>
            <a:r>
              <a:rPr lang="nb-NO" dirty="0"/>
              <a:t>?</a:t>
            </a:r>
          </a:p>
          <a:p>
            <a:r>
              <a:rPr lang="nb-NO" dirty="0"/>
              <a:t>Hvilke grønntanker fikk hun, og hva følte hun mens hun tenkte grønntanker?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49CD7F-E2B4-2F4C-869C-2B102D7F282C}" type="slidenum">
              <a:rPr lang="nb-NO" smtClean="0"/>
              <a:pPr>
                <a:defRPr/>
              </a:pPr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98359670"/>
      </p:ext>
    </p:extLst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nb-NO">
                <a:cs typeface="+mj-cs"/>
              </a:rPr>
              <a:t>Alle har Rødtanker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nb-NO" sz="4000" dirty="0">
                <a:cs typeface="+mn-cs"/>
              </a:rPr>
              <a:t>Les s 25 og 26</a:t>
            </a:r>
          </a:p>
          <a:p>
            <a:pPr eaLnBrk="1" hangingPunct="1">
              <a:defRPr/>
            </a:pPr>
            <a:r>
              <a:rPr lang="nb-NO" sz="4000" dirty="0" err="1">
                <a:cs typeface="+mn-cs"/>
              </a:rPr>
              <a:t>Rødtankene</a:t>
            </a:r>
            <a:r>
              <a:rPr lang="nb-NO" sz="4000" dirty="0">
                <a:cs typeface="+mn-cs"/>
              </a:rPr>
              <a:t> kan være vanskelig å finne</a:t>
            </a:r>
          </a:p>
          <a:p>
            <a:pPr eaLnBrk="1" hangingPunct="1">
              <a:defRPr/>
            </a:pPr>
            <a:r>
              <a:rPr lang="nb-NO" sz="4000" dirty="0">
                <a:cs typeface="+mn-cs"/>
              </a:rPr>
              <a:t>Vær stolt når du finner dem, og spesielt når du tør å si dem høyt til noen du stoler på!</a:t>
            </a:r>
          </a:p>
        </p:txBody>
      </p:sp>
      <p:pic>
        <p:nvPicPr>
          <p:cNvPr id="3" name="Plassholder for innhold 2" descr="fange rød.pdf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6451" b="-2645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6076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Lagkonkurranse</a:t>
            </a:r>
          </a:p>
        </p:txBody>
      </p:sp>
      <p:pic>
        <p:nvPicPr>
          <p:cNvPr id="6" name="Plassholder for innhold 5" descr="grøn er sterkare enn rød.pdf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8" r="8748"/>
          <a:stretch>
            <a:fillRect/>
          </a:stretch>
        </p:blipFill>
        <p:spPr/>
      </p:pic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b-NO" dirty="0"/>
              <a:t>Gjennomfør konkurranse i tråd med konkurransereglene!</a:t>
            </a:r>
          </a:p>
          <a:p>
            <a:r>
              <a:rPr lang="nb-NO" dirty="0"/>
              <a:t>Etterpå: </a:t>
            </a:r>
          </a:p>
          <a:p>
            <a:pPr lvl="1"/>
            <a:r>
              <a:rPr lang="nb-NO" dirty="0"/>
              <a:t>Grønntanker rundt seier? </a:t>
            </a:r>
          </a:p>
          <a:p>
            <a:pPr lvl="1"/>
            <a:r>
              <a:rPr lang="nb-NO" dirty="0"/>
              <a:t>Grønntanker rundt tap?</a:t>
            </a:r>
          </a:p>
          <a:p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49CD7F-E2B4-2F4C-869C-2B102D7F282C}" type="slidenum">
              <a:rPr lang="nb-NO" smtClean="0"/>
              <a:pPr>
                <a:defRPr/>
              </a:pPr>
              <a:t>18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03268314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3012DD-E87E-6745-A29C-52990CFD7E4A}" type="slidenum">
              <a:rPr lang="nb-NO"/>
              <a:pPr>
                <a:defRPr/>
              </a:pPr>
              <a:t>1</a:t>
            </a:fld>
            <a:endParaRPr lang="nb-NO">
              <a:latin typeface="Times" charset="0"/>
            </a:endParaRPr>
          </a:p>
        </p:txBody>
      </p:sp>
      <p:sp>
        <p:nvSpPr>
          <p:cNvPr id="3358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73163" y="2790825"/>
            <a:ext cx="10225087" cy="1439863"/>
          </a:xfrm>
        </p:spPr>
        <p:txBody>
          <a:bodyPr/>
          <a:lstStyle/>
          <a:p>
            <a:pPr>
              <a:defRPr/>
            </a:pPr>
            <a:r>
              <a:rPr lang="nb-NO" dirty="0">
                <a:cs typeface="+mj-cs"/>
              </a:rPr>
              <a:t>Time 1</a:t>
            </a:r>
          </a:p>
        </p:txBody>
      </p:sp>
      <p:sp>
        <p:nvSpPr>
          <p:cNvPr id="3358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73163" y="4662488"/>
            <a:ext cx="10225087" cy="1755775"/>
          </a:xfrm>
        </p:spPr>
        <p:txBody>
          <a:bodyPr/>
          <a:lstStyle/>
          <a:p>
            <a:pPr>
              <a:defRPr/>
            </a:pPr>
            <a:r>
              <a:rPr lang="nb-NO" sz="2200" dirty="0">
                <a:cs typeface="+mn-cs"/>
              </a:rPr>
              <a:t>FØLELSER</a:t>
            </a:r>
          </a:p>
        </p:txBody>
      </p:sp>
    </p:spTree>
    <p:extLst>
      <p:ext uri="{BB962C8B-B14F-4D97-AF65-F5344CB8AC3E}">
        <p14:creationId xmlns:p14="http://schemas.microsoft.com/office/powerpoint/2010/main" val="402733153"/>
      </p:ext>
    </p:extLst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301E87-5B72-8641-90FB-A3BE5E8B3A6A}" type="slidenum">
              <a:rPr lang="nb-NO" smtClean="0"/>
              <a:pPr>
                <a:defRPr/>
              </a:pPr>
              <a:t>19</a:t>
            </a:fld>
            <a:endParaRPr lang="nb-NO"/>
          </a:p>
        </p:txBody>
      </p:sp>
      <p:pic>
        <p:nvPicPr>
          <p:cNvPr id="4" name="Bilde 3" descr="(HJELPEHAND)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014" y="2216"/>
            <a:ext cx="9145016" cy="9145016"/>
          </a:xfrm>
          <a:prstGeom prst="rect">
            <a:avLst/>
          </a:prstGeom>
        </p:spPr>
      </p:pic>
      <p:sp>
        <p:nvSpPr>
          <p:cNvPr id="5" name="TekstSylinder 4"/>
          <p:cNvSpPr txBox="1"/>
          <p:nvPr/>
        </p:nvSpPr>
        <p:spPr>
          <a:xfrm>
            <a:off x="2181126" y="1854051"/>
            <a:ext cx="237626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Jeg skal ta et straffespark, det er slutten av kampen og det er uavgjort nå…</a:t>
            </a:r>
          </a:p>
        </p:txBody>
      </p:sp>
    </p:spTree>
    <p:extLst>
      <p:ext uri="{BB962C8B-B14F-4D97-AF65-F5344CB8AC3E}">
        <p14:creationId xmlns:p14="http://schemas.microsoft.com/office/powerpoint/2010/main" val="172306703"/>
      </p:ext>
    </p:extLst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68958" y="917947"/>
            <a:ext cx="11417424" cy="974725"/>
          </a:xfrm>
        </p:spPr>
        <p:txBody>
          <a:bodyPr/>
          <a:lstStyle/>
          <a:p>
            <a:r>
              <a:rPr lang="nb-NO" sz="3200" dirty="0">
                <a:solidFill>
                  <a:srgbClr val="000000"/>
                </a:solidFill>
              </a:rPr>
              <a:t>H</a:t>
            </a:r>
            <a:r>
              <a:rPr lang="nb-NO" sz="3200" dirty="0"/>
              <a:t>jelpehånden – et ryddesystem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637510" y="2430463"/>
            <a:ext cx="6556078" cy="6696075"/>
          </a:xfrm>
        </p:spPr>
        <p:txBody>
          <a:bodyPr/>
          <a:lstStyle/>
          <a:p>
            <a:r>
              <a:rPr lang="nb-NO" b="1" dirty="0"/>
              <a:t>Hva skjer: </a:t>
            </a:r>
            <a:r>
              <a:rPr lang="nb-NO" dirty="0"/>
              <a:t>Prøv å beskrive situasjonen nøytralt.</a:t>
            </a:r>
          </a:p>
          <a:p>
            <a:r>
              <a:rPr lang="nb-NO" b="1" dirty="0"/>
              <a:t>Følelser: </a:t>
            </a:r>
            <a:r>
              <a:rPr lang="nb-NO" dirty="0"/>
              <a:t>Sett ord på følelse(r), styrke, hva du kjenner i kroppen</a:t>
            </a:r>
          </a:p>
          <a:p>
            <a:r>
              <a:rPr lang="nb-NO" b="1" dirty="0"/>
              <a:t>Rødtanker: </a:t>
            </a:r>
            <a:r>
              <a:rPr lang="nb-NO" dirty="0"/>
              <a:t>Hva tenker du som forsterker vanskelige følelser?</a:t>
            </a:r>
          </a:p>
          <a:p>
            <a:r>
              <a:rPr lang="nb-NO" b="1" dirty="0"/>
              <a:t>Grønntanker: </a:t>
            </a:r>
            <a:r>
              <a:rPr lang="nb-NO" dirty="0"/>
              <a:t>Hva kan være mer hjelpsomt å tenke?</a:t>
            </a:r>
          </a:p>
          <a:p>
            <a:r>
              <a:rPr lang="nb-NO" b="1" dirty="0"/>
              <a:t>Gjøre: </a:t>
            </a:r>
            <a:r>
              <a:rPr lang="nb-NO" dirty="0"/>
              <a:t>Hva kan du gjøre hvis du skal handle utfra grønne tanker?</a:t>
            </a:r>
          </a:p>
          <a:p>
            <a:r>
              <a:rPr lang="nb-NO" b="1" dirty="0"/>
              <a:t>Hjelpere: </a:t>
            </a:r>
            <a:r>
              <a:rPr lang="nb-NO" dirty="0"/>
              <a:t>Hvem kan hjelpe deg og hvordan?</a:t>
            </a:r>
          </a:p>
          <a:p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96D948-91C5-8B4E-975F-6ED2CF65E207}" type="slidenum">
              <a:rPr lang="nb-NO" smtClean="0"/>
              <a:pPr>
                <a:defRPr/>
              </a:pPr>
              <a:t>20</a:t>
            </a:fld>
            <a:endParaRPr lang="nb-NO"/>
          </a:p>
        </p:txBody>
      </p:sp>
      <p:pic>
        <p:nvPicPr>
          <p:cNvPr id="6" name="Plassholder for innhold 5" descr="(HJELPEHAND).pdf"/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748" r="8748"/>
          <a:stretch>
            <a:fillRect/>
          </a:stretch>
        </p:blipFill>
        <p:spPr>
          <a:xfrm>
            <a:off x="380926" y="3006179"/>
            <a:ext cx="4837810" cy="5472259"/>
          </a:xfrm>
        </p:spPr>
      </p:pic>
    </p:spTree>
    <p:extLst>
      <p:ext uri="{BB962C8B-B14F-4D97-AF65-F5344CB8AC3E}">
        <p14:creationId xmlns:p14="http://schemas.microsoft.com/office/powerpoint/2010/main" val="1676967282"/>
      </p:ext>
    </p:extLst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301E87-5B72-8641-90FB-A3BE5E8B3A6A}" type="slidenum">
              <a:rPr lang="nb-NO" smtClean="0"/>
              <a:pPr>
                <a:defRPr/>
              </a:pPr>
              <a:t>21</a:t>
            </a:fld>
            <a:endParaRPr lang="nb-NO"/>
          </a:p>
        </p:txBody>
      </p:sp>
      <p:pic>
        <p:nvPicPr>
          <p:cNvPr id="4" name="Bilde 3" descr="(HJELPEHAND)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014" y="2216"/>
            <a:ext cx="9145016" cy="9145016"/>
          </a:xfrm>
          <a:prstGeom prst="rect">
            <a:avLst/>
          </a:prstGeom>
        </p:spPr>
      </p:pic>
      <p:sp>
        <p:nvSpPr>
          <p:cNvPr id="5" name="TekstSylinder 4"/>
          <p:cNvSpPr txBox="1"/>
          <p:nvPr/>
        </p:nvSpPr>
        <p:spPr>
          <a:xfrm>
            <a:off x="2181126" y="1854051"/>
            <a:ext cx="23762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Snart </a:t>
            </a:r>
            <a:r>
              <a:rPr lang="nb-NO" dirty="0" err="1"/>
              <a:t>uketest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88030366"/>
      </p:ext>
    </p:extLst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Hjemmeoppgave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b-NO" dirty="0"/>
              <a:t>Gjør oppgavene som ligger i den digitale lenken!</a:t>
            </a:r>
          </a:p>
          <a:p>
            <a:r>
              <a:rPr lang="nb-NO" dirty="0"/>
              <a:t>”Tanker”</a:t>
            </a:r>
          </a:p>
          <a:p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49CD7F-E2B4-2F4C-869C-2B102D7F282C}" type="slidenum">
              <a:rPr lang="nb-NO" smtClean="0"/>
              <a:pPr>
                <a:defRPr/>
              </a:pPr>
              <a:t>22</a:t>
            </a:fld>
            <a:endParaRPr lang="nb-NO"/>
          </a:p>
        </p:txBody>
      </p:sp>
      <p:pic>
        <p:nvPicPr>
          <p:cNvPr id="6" name="Plassholder for innhold 5" descr="Snillifullfart_03.tif"/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407" r="5407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</p:spTree>
    <p:extLst>
      <p:ext uri="{BB962C8B-B14F-4D97-AF65-F5344CB8AC3E}">
        <p14:creationId xmlns:p14="http://schemas.microsoft.com/office/powerpoint/2010/main" val="1323931796"/>
      </p:ext>
    </p:extLst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nb-NO" dirty="0">
                <a:cs typeface="+mj-cs"/>
              </a:rPr>
              <a:t>Grønn</a:t>
            </a:r>
            <a:r>
              <a:rPr lang="nb-NO">
                <a:cs typeface="+mj-cs"/>
              </a:rPr>
              <a:t>, trygg og glad!</a:t>
            </a:r>
          </a:p>
        </p:txBody>
      </p:sp>
      <p:pic>
        <p:nvPicPr>
          <p:cNvPr id="48132" name="Picture 4" descr="230908 Grøn 1.0.pdf                                            00130D41Macintosh HD                   C06AB517: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74571" y="2240444"/>
            <a:ext cx="9662110" cy="6838777"/>
          </a:xfrm>
        </p:spPr>
      </p:pic>
    </p:spTree>
    <p:extLst>
      <p:ext uri="{BB962C8B-B14F-4D97-AF65-F5344CB8AC3E}">
        <p14:creationId xmlns:p14="http://schemas.microsoft.com/office/powerpoint/2010/main" val="42161067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3012DD-E87E-6745-A29C-52990CFD7E4A}" type="slidenum">
              <a:rPr lang="nb-NO"/>
              <a:pPr>
                <a:defRPr/>
              </a:pPr>
              <a:t>24</a:t>
            </a:fld>
            <a:endParaRPr lang="nb-NO">
              <a:latin typeface="Times" charset="0"/>
            </a:endParaRPr>
          </a:p>
        </p:txBody>
      </p:sp>
      <p:sp>
        <p:nvSpPr>
          <p:cNvPr id="3358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73163" y="2790825"/>
            <a:ext cx="10225087" cy="1439863"/>
          </a:xfrm>
        </p:spPr>
        <p:txBody>
          <a:bodyPr/>
          <a:lstStyle/>
          <a:p>
            <a:pPr>
              <a:defRPr/>
            </a:pPr>
            <a:r>
              <a:rPr lang="nb-NO" dirty="0">
                <a:cs typeface="+mj-cs"/>
              </a:rPr>
              <a:t>Time 3</a:t>
            </a:r>
          </a:p>
        </p:txBody>
      </p:sp>
      <p:sp>
        <p:nvSpPr>
          <p:cNvPr id="3358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73163" y="4662488"/>
            <a:ext cx="10225087" cy="1755775"/>
          </a:xfrm>
        </p:spPr>
        <p:txBody>
          <a:bodyPr/>
          <a:lstStyle/>
          <a:p>
            <a:pPr>
              <a:defRPr/>
            </a:pPr>
            <a:r>
              <a:rPr lang="nb-NO" sz="2200" dirty="0">
                <a:cs typeface="+mn-cs"/>
              </a:rPr>
              <a:t>HVA KAN JEG GJØRE?</a:t>
            </a:r>
          </a:p>
        </p:txBody>
      </p:sp>
    </p:spTree>
    <p:extLst>
      <p:ext uri="{BB962C8B-B14F-4D97-AF65-F5344CB8AC3E}">
        <p14:creationId xmlns:p14="http://schemas.microsoft.com/office/powerpoint/2010/main" val="3774872997"/>
      </p:ext>
    </p:extLst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b-NO" dirty="0"/>
              <a:t>Les s 28</a:t>
            </a:r>
          </a:p>
          <a:p>
            <a:r>
              <a:rPr lang="nb-NO" dirty="0"/>
              <a:t>Fyll ut liste over hva du liker å gjøre (s 56 – 57)</a:t>
            </a:r>
          </a:p>
          <a:p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49CD7F-E2B4-2F4C-869C-2B102D7F282C}" type="slidenum">
              <a:rPr lang="nb-NO" smtClean="0"/>
              <a:pPr>
                <a:defRPr/>
              </a:pPr>
              <a:t>25</a:t>
            </a:fld>
            <a:endParaRPr lang="nb-NO"/>
          </a:p>
        </p:txBody>
      </p:sp>
      <p:pic>
        <p:nvPicPr>
          <p:cNvPr id="6" name="Plassholder for innhold 5" descr="kjekke aktiviterar.pdf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603" b="-1060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16847208"/>
      </p:ext>
    </p:extLst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1C4B244-63A4-AD42-B1D2-46FFFE09D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DET VI GJØR KAN PÅVIRKE HVA VI FØLER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BD9C70CF-3ADE-C54E-80BE-B20AAA228A8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2B8D627C-2D9E-B747-BE4C-DDD939CB04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49CD7F-E2B4-2F4C-869C-2B102D7F282C}" type="slidenum">
              <a:rPr lang="nb-NO" smtClean="0"/>
              <a:pPr>
                <a:defRPr/>
              </a:pPr>
              <a:t>26</a:t>
            </a:fld>
            <a:endParaRPr lang="nb-NO"/>
          </a:p>
        </p:txBody>
      </p:sp>
      <p:pic>
        <p:nvPicPr>
          <p:cNvPr id="6" name="Plassholder for innhold 5" descr="grøn er sterkare enn rød.pdf">
            <a:extLst>
              <a:ext uri="{FF2B5EF4-FFF2-40B4-BE49-F238E27FC236}">
                <a16:creationId xmlns:a16="http://schemas.microsoft.com/office/drawing/2014/main" id="{A480E1E4-2EF0-7440-8778-9FBD8A02F13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8" r="8748"/>
          <a:stretch>
            <a:fillRect/>
          </a:stretch>
        </p:blipFill>
        <p:spPr>
          <a:xfrm>
            <a:off x="1082546" y="2540000"/>
            <a:ext cx="5343784" cy="6477000"/>
          </a:xfrm>
        </p:spPr>
      </p:pic>
    </p:spTree>
    <p:extLst>
      <p:ext uri="{BB962C8B-B14F-4D97-AF65-F5344CB8AC3E}">
        <p14:creationId xmlns:p14="http://schemas.microsoft.com/office/powerpoint/2010/main" val="1042262046"/>
      </p:ext>
    </p:extLst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Se film</a:t>
            </a:r>
          </a:p>
        </p:txBody>
      </p:sp>
      <p:pic>
        <p:nvPicPr>
          <p:cNvPr id="6" name="Plassholder for innhold 5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 t="-58220" b="-58220"/>
          <a:stretch>
            <a:fillRect/>
          </a:stretch>
        </p:blipFill>
        <p:spPr/>
      </p:pic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645622" y="1277987"/>
            <a:ext cx="5547966" cy="7848551"/>
          </a:xfrm>
        </p:spPr>
        <p:txBody>
          <a:bodyPr/>
          <a:lstStyle/>
          <a:p>
            <a:r>
              <a:rPr lang="nb-NO" dirty="0">
                <a:hlinkClick r:id="rId4"/>
              </a:rPr>
              <a:t>https://www.youtube.com/watch?v=KKGQ8rwlHS8</a:t>
            </a:r>
            <a:endParaRPr lang="nb-NO" dirty="0"/>
          </a:p>
          <a:p>
            <a:endParaRPr lang="nb-NO" dirty="0"/>
          </a:p>
          <a:p>
            <a:r>
              <a:rPr lang="nb-NO" dirty="0"/>
              <a:t>Hva tror du kan trøste gutten? Hva tror dere kan være god trøst for gutten?</a:t>
            </a:r>
          </a:p>
          <a:p>
            <a:endParaRPr lang="nb-NO" dirty="0"/>
          </a:p>
          <a:p>
            <a:r>
              <a:rPr lang="nb-NO" dirty="0"/>
              <a:t>Se kortfilmen om Erna som har fått trøbbel med bilen sin</a:t>
            </a:r>
          </a:p>
          <a:p>
            <a:r>
              <a:rPr lang="nb-NO" dirty="0">
                <a:hlinkClick r:id="rId5"/>
              </a:rPr>
              <a:t>http://barnehage.salaby.no/rode-og-gronne/trist/intro</a:t>
            </a:r>
            <a:endParaRPr lang="nb-NO" dirty="0"/>
          </a:p>
          <a:p>
            <a:r>
              <a:rPr lang="nb-NO" dirty="0"/>
              <a:t>Hva tror dere kan være god trøst for Erna?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49CD7F-E2B4-2F4C-869C-2B102D7F282C}" type="slidenum">
              <a:rPr lang="nb-NO" smtClean="0"/>
              <a:pPr>
                <a:defRPr/>
              </a:pPr>
              <a:t>27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25923875"/>
      </p:ext>
    </p:extLst>
  </p:cSld>
  <p:clrMapOvr>
    <a:masterClrMapping/>
  </p:clrMapOvr>
  <p:transition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301E87-5B72-8641-90FB-A3BE5E8B3A6A}" type="slidenum">
              <a:rPr lang="nb-NO" smtClean="0"/>
              <a:pPr>
                <a:defRPr/>
              </a:pPr>
              <a:t>28</a:t>
            </a:fld>
            <a:endParaRPr lang="nb-NO"/>
          </a:p>
        </p:txBody>
      </p:sp>
      <p:pic>
        <p:nvPicPr>
          <p:cNvPr id="4" name="Bilde 3" descr="(HJELPEHAND)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014" y="2216"/>
            <a:ext cx="9145016" cy="9145016"/>
          </a:xfrm>
          <a:prstGeom prst="rect">
            <a:avLst/>
          </a:prstGeom>
        </p:spPr>
      </p:pic>
      <p:sp>
        <p:nvSpPr>
          <p:cNvPr id="5" name="TekstSylinder 4"/>
          <p:cNvSpPr txBox="1"/>
          <p:nvPr/>
        </p:nvSpPr>
        <p:spPr>
          <a:xfrm>
            <a:off x="2181126" y="1854051"/>
            <a:ext cx="23762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Ser en venn er lei seg i friminuttet</a:t>
            </a:r>
          </a:p>
        </p:txBody>
      </p:sp>
    </p:spTree>
    <p:extLst>
      <p:ext uri="{BB962C8B-B14F-4D97-AF65-F5344CB8AC3E}">
        <p14:creationId xmlns:p14="http://schemas.microsoft.com/office/powerpoint/2010/main" val="2121201306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nb-NO" dirty="0">
                <a:cs typeface="+mj-cs"/>
              </a:rPr>
              <a:t>Hva skal vi lære i dag?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nb-NO" sz="3400" dirty="0">
                <a:cs typeface="+mn-cs"/>
              </a:rPr>
              <a:t>Om følelser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nb-NO" sz="3400" dirty="0">
                <a:cs typeface="+mn-cs"/>
              </a:rPr>
              <a:t>Om røde og grønne tanker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nb-NO" sz="3400" dirty="0">
                <a:cs typeface="+mn-cs"/>
              </a:rPr>
              <a:t>Hjelpehånden -  et ryddesystem </a:t>
            </a:r>
          </a:p>
          <a:p>
            <a:pPr eaLnBrk="1" hangingPunct="1">
              <a:lnSpc>
                <a:spcPct val="90000"/>
              </a:lnSpc>
              <a:defRPr/>
            </a:pPr>
            <a:endParaRPr lang="nb-NO" sz="3400" dirty="0"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nb-NO" sz="3400" dirty="0"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nb-NO" sz="3400" dirty="0">
              <a:cs typeface="+mn-cs"/>
            </a:endParaRPr>
          </a:p>
        </p:txBody>
      </p:sp>
      <p:pic>
        <p:nvPicPr>
          <p:cNvPr id="8" name="Plassholder for innhold 3" descr="hjelpbilde.jpg"/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0581" b="-4058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100872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68958" y="917947"/>
            <a:ext cx="11417424" cy="974725"/>
          </a:xfrm>
        </p:spPr>
        <p:txBody>
          <a:bodyPr/>
          <a:lstStyle/>
          <a:p>
            <a:r>
              <a:rPr lang="nb-NO" sz="3200" dirty="0">
                <a:solidFill>
                  <a:srgbClr val="000000"/>
                </a:solidFill>
              </a:rPr>
              <a:t>H</a:t>
            </a:r>
            <a:r>
              <a:rPr lang="nb-NO" sz="3200" dirty="0"/>
              <a:t>jelpehånden – et ryddesystem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637510" y="2430463"/>
            <a:ext cx="6556078" cy="6696075"/>
          </a:xfrm>
        </p:spPr>
        <p:txBody>
          <a:bodyPr/>
          <a:lstStyle/>
          <a:p>
            <a:r>
              <a:rPr lang="nb-NO" b="1" dirty="0"/>
              <a:t>Hva skjer: </a:t>
            </a:r>
            <a:r>
              <a:rPr lang="nb-NO" dirty="0"/>
              <a:t>Prøv å beskrive situasjonen nøytralt.</a:t>
            </a:r>
          </a:p>
          <a:p>
            <a:r>
              <a:rPr lang="nb-NO" b="1" dirty="0"/>
              <a:t>Følelser: </a:t>
            </a:r>
            <a:r>
              <a:rPr lang="nb-NO" dirty="0"/>
              <a:t>Sett ord på følelse(r), styrke, hva du kjenner i kroppen</a:t>
            </a:r>
          </a:p>
          <a:p>
            <a:r>
              <a:rPr lang="nb-NO" b="1" dirty="0"/>
              <a:t>Rødtanker: </a:t>
            </a:r>
            <a:r>
              <a:rPr lang="nb-NO" dirty="0"/>
              <a:t>Hva tenker du som forsterker vanskelige følelser?</a:t>
            </a:r>
          </a:p>
          <a:p>
            <a:r>
              <a:rPr lang="nb-NO" b="1" dirty="0"/>
              <a:t>Grønntanker: </a:t>
            </a:r>
            <a:r>
              <a:rPr lang="nb-NO" dirty="0"/>
              <a:t>Hva kan være mer hjelpsomt å tenke?</a:t>
            </a:r>
          </a:p>
          <a:p>
            <a:r>
              <a:rPr lang="nb-NO" b="1" dirty="0"/>
              <a:t>Gjøre: </a:t>
            </a:r>
            <a:r>
              <a:rPr lang="nb-NO" dirty="0"/>
              <a:t>Hva kan du gjøre hvis du skal handle utfra grønne tanker?</a:t>
            </a:r>
          </a:p>
          <a:p>
            <a:r>
              <a:rPr lang="nb-NO" b="1" dirty="0"/>
              <a:t>Hjelpere: </a:t>
            </a:r>
            <a:r>
              <a:rPr lang="nb-NO" dirty="0"/>
              <a:t>Hvem kan hjelpe deg og hvordan?</a:t>
            </a:r>
          </a:p>
          <a:p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96D948-91C5-8B4E-975F-6ED2CF65E207}" type="slidenum">
              <a:rPr lang="nb-NO" smtClean="0"/>
              <a:pPr>
                <a:defRPr/>
              </a:pPr>
              <a:t>29</a:t>
            </a:fld>
            <a:endParaRPr lang="nb-NO"/>
          </a:p>
        </p:txBody>
      </p:sp>
      <p:pic>
        <p:nvPicPr>
          <p:cNvPr id="6" name="Plassholder for innhold 5" descr="(HJELPEHAND).pdf"/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748" r="8748"/>
          <a:stretch>
            <a:fillRect/>
          </a:stretch>
        </p:blipFill>
        <p:spPr>
          <a:xfrm>
            <a:off x="380926" y="3006179"/>
            <a:ext cx="4837810" cy="5472259"/>
          </a:xfrm>
        </p:spPr>
      </p:pic>
    </p:spTree>
    <p:extLst>
      <p:ext uri="{BB962C8B-B14F-4D97-AF65-F5344CB8AC3E}">
        <p14:creationId xmlns:p14="http://schemas.microsoft.com/office/powerpoint/2010/main" val="1372678108"/>
      </p:ext>
    </p:extLst>
  </p:cSld>
  <p:clrMapOvr>
    <a:masterClrMapping/>
  </p:clrMapOvr>
  <p:transition spd="slow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301E87-5B72-8641-90FB-A3BE5E8B3A6A}" type="slidenum">
              <a:rPr lang="nb-NO" smtClean="0"/>
              <a:pPr>
                <a:defRPr/>
              </a:pPr>
              <a:t>30</a:t>
            </a:fld>
            <a:endParaRPr lang="nb-NO"/>
          </a:p>
        </p:txBody>
      </p:sp>
      <p:pic>
        <p:nvPicPr>
          <p:cNvPr id="4" name="Bilde 3" descr="(HJELPEHAND)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014" y="2216"/>
            <a:ext cx="9145016" cy="9145016"/>
          </a:xfrm>
          <a:prstGeom prst="rect">
            <a:avLst/>
          </a:prstGeom>
        </p:spPr>
      </p:pic>
      <p:sp>
        <p:nvSpPr>
          <p:cNvPr id="5" name="TekstSylinder 4"/>
          <p:cNvSpPr txBox="1"/>
          <p:nvPr/>
        </p:nvSpPr>
        <p:spPr>
          <a:xfrm>
            <a:off x="2181126" y="1854051"/>
            <a:ext cx="23762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En gang jeg var veldig lei meg </a:t>
            </a:r>
          </a:p>
        </p:txBody>
      </p:sp>
    </p:spTree>
    <p:extLst>
      <p:ext uri="{BB962C8B-B14F-4D97-AF65-F5344CB8AC3E}">
        <p14:creationId xmlns:p14="http://schemas.microsoft.com/office/powerpoint/2010/main" val="3364914395"/>
      </p:ext>
    </p:extLst>
  </p:cSld>
  <p:clrMapOvr>
    <a:masterClrMapping/>
  </p:clrMapOvr>
  <p:transition spd="slow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HJEMMEOPPGAVE</a:t>
            </a:r>
          </a:p>
        </p:txBody>
      </p:sp>
      <p:pic>
        <p:nvPicPr>
          <p:cNvPr id="6" name="Plassholder for innhold 5" descr="klemme.pdf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49" r="20849"/>
          <a:stretch>
            <a:fillRect/>
          </a:stretch>
        </p:blipFill>
        <p:spPr/>
      </p:pic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b-NO" dirty="0"/>
              <a:t>Vis hjelpehånden du har fylt ut rundt hva du trengte den gangen du var lei deg</a:t>
            </a:r>
          </a:p>
          <a:p>
            <a:r>
              <a:rPr lang="nb-NO" dirty="0"/>
              <a:t>Vis takknemmelighet til noen for noe</a:t>
            </a:r>
          </a:p>
          <a:p>
            <a:r>
              <a:rPr lang="nb-NO" dirty="0"/>
              <a:t>Legg merke til hva som skjer med deg og den andre når du uttrykker din takknemmelighet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49CD7F-E2B4-2F4C-869C-2B102D7F282C}" type="slidenum">
              <a:rPr lang="nb-NO" smtClean="0"/>
              <a:pPr>
                <a:defRPr/>
              </a:pPr>
              <a:t>31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70219349"/>
      </p:ext>
    </p:extLst>
  </p:cSld>
  <p:clrMapOvr>
    <a:masterClrMapping/>
  </p:clrMapOvr>
  <p:transition spd="slow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Hjemmeoppgave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b-NO" dirty="0"/>
              <a:t>Gjør oppgavene som ligger i den digitale lenken!</a:t>
            </a:r>
          </a:p>
          <a:p>
            <a:r>
              <a:rPr lang="nb-NO" dirty="0"/>
              <a:t>”Mestring”</a:t>
            </a:r>
          </a:p>
          <a:p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49CD7F-E2B4-2F4C-869C-2B102D7F282C}" type="slidenum">
              <a:rPr lang="nb-NO" smtClean="0"/>
              <a:pPr>
                <a:defRPr/>
              </a:pPr>
              <a:t>32</a:t>
            </a:fld>
            <a:endParaRPr lang="nb-NO"/>
          </a:p>
        </p:txBody>
      </p:sp>
      <p:pic>
        <p:nvPicPr>
          <p:cNvPr id="6" name="Plassholder for innhold 5" descr="Snillifullfart_03.tif"/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407" r="5407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</p:spTree>
    <p:extLst>
      <p:ext uri="{BB962C8B-B14F-4D97-AF65-F5344CB8AC3E}">
        <p14:creationId xmlns:p14="http://schemas.microsoft.com/office/powerpoint/2010/main" val="1323931796"/>
      </p:ext>
    </p:extLst>
  </p:cSld>
  <p:clrMapOvr>
    <a:masterClrMapping/>
  </p:clrMapOvr>
  <p:transition spd="slow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nb-NO" dirty="0">
                <a:cs typeface="+mj-cs"/>
              </a:rPr>
              <a:t>Grønn</a:t>
            </a:r>
            <a:r>
              <a:rPr lang="nb-NO">
                <a:cs typeface="+mj-cs"/>
              </a:rPr>
              <a:t>, trygg og glad!</a:t>
            </a:r>
          </a:p>
        </p:txBody>
      </p:sp>
      <p:pic>
        <p:nvPicPr>
          <p:cNvPr id="48132" name="Picture 4" descr="230908 Grøn 1.0.pdf                                            00130D41Macintosh HD                   C06AB517: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74571" y="2240444"/>
            <a:ext cx="9662110" cy="6838777"/>
          </a:xfrm>
        </p:spPr>
      </p:pic>
    </p:spTree>
    <p:extLst>
      <p:ext uri="{BB962C8B-B14F-4D97-AF65-F5344CB8AC3E}">
        <p14:creationId xmlns:p14="http://schemas.microsoft.com/office/powerpoint/2010/main" val="421610670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3012DD-E87E-6745-A29C-52990CFD7E4A}" type="slidenum">
              <a:rPr lang="nb-NO"/>
              <a:pPr>
                <a:defRPr/>
              </a:pPr>
              <a:t>34</a:t>
            </a:fld>
            <a:endParaRPr lang="nb-NO">
              <a:latin typeface="Times" charset="0"/>
            </a:endParaRPr>
          </a:p>
        </p:txBody>
      </p:sp>
      <p:sp>
        <p:nvSpPr>
          <p:cNvPr id="3358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73163" y="2790825"/>
            <a:ext cx="10225087" cy="1439863"/>
          </a:xfrm>
        </p:spPr>
        <p:txBody>
          <a:bodyPr/>
          <a:lstStyle/>
          <a:p>
            <a:pPr>
              <a:defRPr/>
            </a:pPr>
            <a:r>
              <a:rPr lang="nb-NO" dirty="0">
                <a:cs typeface="+mj-cs"/>
              </a:rPr>
              <a:t>Time 4</a:t>
            </a:r>
          </a:p>
        </p:txBody>
      </p:sp>
      <p:sp>
        <p:nvSpPr>
          <p:cNvPr id="3358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73163" y="4662488"/>
            <a:ext cx="10225087" cy="1755775"/>
          </a:xfrm>
        </p:spPr>
        <p:txBody>
          <a:bodyPr/>
          <a:lstStyle/>
          <a:p>
            <a:pPr>
              <a:defRPr/>
            </a:pPr>
            <a:r>
              <a:rPr lang="nb-NO" sz="2200" dirty="0">
                <a:cs typeface="+mn-cs"/>
              </a:rPr>
              <a:t>HVEM KAN HJELPE MEG</a:t>
            </a:r>
          </a:p>
        </p:txBody>
      </p:sp>
    </p:spTree>
    <p:extLst>
      <p:ext uri="{BB962C8B-B14F-4D97-AF65-F5344CB8AC3E}">
        <p14:creationId xmlns:p14="http://schemas.microsoft.com/office/powerpoint/2010/main" val="1634556839"/>
      </p:ext>
    </p:extLst>
  </p:cSld>
  <p:clrMapOvr>
    <a:masterClrMapping/>
  </p:clrMapOvr>
  <p:transition spd="slow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301E87-5B72-8641-90FB-A3BE5E8B3A6A}" type="slidenum">
              <a:rPr lang="nb-NO" smtClean="0"/>
              <a:pPr>
                <a:defRPr/>
              </a:pPr>
              <a:t>35</a:t>
            </a:fld>
            <a:endParaRPr lang="nb-NO"/>
          </a:p>
        </p:txBody>
      </p:sp>
      <p:pic>
        <p:nvPicPr>
          <p:cNvPr id="4" name="Bilde 3" descr="(HJELPEHAND)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014" y="2216"/>
            <a:ext cx="9145016" cy="9145016"/>
          </a:xfrm>
          <a:prstGeom prst="rect">
            <a:avLst/>
          </a:prstGeom>
        </p:spPr>
      </p:pic>
      <p:sp>
        <p:nvSpPr>
          <p:cNvPr id="3" name="TekstSylinder 2"/>
          <p:cNvSpPr txBox="1"/>
          <p:nvPr/>
        </p:nvSpPr>
        <p:spPr>
          <a:xfrm>
            <a:off x="7797750" y="557907"/>
            <a:ext cx="46085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PUGG DEN UTENATT!</a:t>
            </a:r>
          </a:p>
        </p:txBody>
      </p:sp>
    </p:spTree>
    <p:extLst>
      <p:ext uri="{BB962C8B-B14F-4D97-AF65-F5344CB8AC3E}">
        <p14:creationId xmlns:p14="http://schemas.microsoft.com/office/powerpoint/2010/main" val="1117635377"/>
      </p:ext>
    </p:extLst>
  </p:cSld>
  <p:clrMapOvr>
    <a:masterClrMapping/>
  </p:clrMapOvr>
  <p:transition spd="slow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Se film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0B102B-87DD-B44E-8B59-72D7E1C375BE}" type="slidenum">
              <a:rPr lang="nb-NO" smtClean="0"/>
              <a:pPr>
                <a:defRPr/>
              </a:pPr>
              <a:t>36</a:t>
            </a:fld>
            <a:endParaRPr lang="nb-NO"/>
          </a:p>
        </p:txBody>
      </p:sp>
      <p:pic>
        <p:nvPicPr>
          <p:cNvPr id="9" name="Plassholder for innhold 8" descr="roaldheltalene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4242" r="-5424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37546231"/>
      </p:ext>
    </p:extLst>
  </p:cSld>
  <p:clrMapOvr>
    <a:masterClrMapping/>
  </p:clrMapOvr>
  <p:transition spd="slow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nb-NO">
                <a:cs typeface="+mj-cs"/>
              </a:rPr>
              <a:t>Hvem kan hjelpe deg?</a:t>
            </a: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nb-NO" sz="4000" dirty="0">
                <a:cs typeface="+mn-cs"/>
              </a:rPr>
              <a:t>Les s 30 – 31</a:t>
            </a:r>
          </a:p>
          <a:p>
            <a:pPr eaLnBrk="1" hangingPunct="1">
              <a:defRPr/>
            </a:pPr>
            <a:r>
              <a:rPr lang="nb-NO" sz="4000" dirty="0">
                <a:cs typeface="+mn-cs"/>
              </a:rPr>
              <a:t>Fyll ut s 58 - 59</a:t>
            </a:r>
          </a:p>
        </p:txBody>
      </p:sp>
      <p:pic>
        <p:nvPicPr>
          <p:cNvPr id="3" name="Plassholder for innhold 2" descr="støttelag.pdf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3" r="1729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3600780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6" name="Plassholder for innhold 5" descr="230908 Grøn 1.0.jpg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13" r="20813"/>
          <a:stretch>
            <a:fillRect/>
          </a:stretch>
        </p:blipFill>
        <p:spPr/>
      </p:pic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0"/>
            <a:r>
              <a:rPr lang="nb-NO" sz="3600" dirty="0"/>
              <a:t>Lukk øynene og tenk på en person du er veldig glad i. Tenk på noe gøy dere gjør sammen. </a:t>
            </a:r>
          </a:p>
          <a:p>
            <a:pPr lvl="0"/>
            <a:r>
              <a:rPr lang="nb-NO" sz="3600" dirty="0"/>
              <a:t>Hvilken følelse får du? </a:t>
            </a:r>
          </a:p>
          <a:p>
            <a:pPr lvl="0"/>
            <a:r>
              <a:rPr lang="nb-NO" sz="3600" dirty="0"/>
              <a:t>Hva kjenner du i kroppen?</a:t>
            </a:r>
          </a:p>
          <a:p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49CD7F-E2B4-2F4C-869C-2B102D7F282C}" type="slidenum">
              <a:rPr lang="nb-NO" smtClean="0"/>
              <a:pPr>
                <a:defRPr/>
              </a:pPr>
              <a:t>38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25408498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Om å hjelpe seg selv</a:t>
            </a:r>
          </a:p>
        </p:txBody>
      </p:sp>
      <p:pic>
        <p:nvPicPr>
          <p:cNvPr id="6" name="Plassholder for innhold 5" descr="redd for å lese.pdf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8" r="8748"/>
          <a:stretch>
            <a:fillRect/>
          </a:stretch>
        </p:blipFill>
        <p:spPr/>
      </p:pic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b-NO" dirty="0"/>
              <a:t>Les s 8 – 13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49CD7F-E2B4-2F4C-869C-2B102D7F282C}" type="slidenum">
              <a:rPr lang="nb-NO" smtClean="0"/>
              <a:pPr>
                <a:defRPr/>
              </a:pPr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45226837"/>
      </p:ext>
    </p:extLst>
  </p:cSld>
  <p:clrMapOvr>
    <a:masterClrMapping/>
  </p:clrMapOvr>
  <p:transition spd="slow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301E87-5B72-8641-90FB-A3BE5E8B3A6A}" type="slidenum">
              <a:rPr lang="nb-NO" smtClean="0"/>
              <a:pPr>
                <a:defRPr/>
              </a:pPr>
              <a:t>39</a:t>
            </a:fld>
            <a:endParaRPr lang="nb-NO"/>
          </a:p>
        </p:txBody>
      </p:sp>
      <p:pic>
        <p:nvPicPr>
          <p:cNvPr id="4" name="Bilde 3" descr="(HJELPEHAND)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014" y="2216"/>
            <a:ext cx="9145016" cy="9145016"/>
          </a:xfrm>
          <a:prstGeom prst="rect">
            <a:avLst/>
          </a:prstGeom>
        </p:spPr>
      </p:pic>
      <p:sp>
        <p:nvSpPr>
          <p:cNvPr id="3" name="TekstSylinder 2"/>
          <p:cNvSpPr txBox="1"/>
          <p:nvPr/>
        </p:nvSpPr>
        <p:spPr>
          <a:xfrm>
            <a:off x="4845422" y="1349995"/>
            <a:ext cx="19442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Sint</a:t>
            </a:r>
          </a:p>
        </p:txBody>
      </p:sp>
      <p:sp>
        <p:nvSpPr>
          <p:cNvPr id="6" name="TekstSylinder 5"/>
          <p:cNvSpPr txBox="1"/>
          <p:nvPr/>
        </p:nvSpPr>
        <p:spPr>
          <a:xfrm>
            <a:off x="5637510" y="1710035"/>
            <a:ext cx="18466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b-NO" dirty="0"/>
          </a:p>
        </p:txBody>
      </p:sp>
      <p:sp>
        <p:nvSpPr>
          <p:cNvPr id="7" name="TekstSylinder 6"/>
          <p:cNvSpPr txBox="1"/>
          <p:nvPr/>
        </p:nvSpPr>
        <p:spPr>
          <a:xfrm>
            <a:off x="2469158" y="2070075"/>
            <a:ext cx="18466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b-NO" dirty="0"/>
          </a:p>
        </p:txBody>
      </p:sp>
      <p:sp>
        <p:nvSpPr>
          <p:cNvPr id="8" name="TekstSylinder 7"/>
          <p:cNvSpPr txBox="1"/>
          <p:nvPr/>
        </p:nvSpPr>
        <p:spPr>
          <a:xfrm>
            <a:off x="1749078" y="1998067"/>
            <a:ext cx="29523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Beskriv en gang du gjorde noe dumt mens du var sint</a:t>
            </a:r>
          </a:p>
        </p:txBody>
      </p:sp>
    </p:spTree>
    <p:extLst>
      <p:ext uri="{BB962C8B-B14F-4D97-AF65-F5344CB8AC3E}">
        <p14:creationId xmlns:p14="http://schemas.microsoft.com/office/powerpoint/2010/main" val="578454267"/>
      </p:ext>
    </p:extLst>
  </p:cSld>
  <p:clrMapOvr>
    <a:masterClrMapping/>
  </p:clrMapOvr>
  <p:transition spd="slow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nb-NO" dirty="0">
                <a:cs typeface="+mj-cs"/>
              </a:rPr>
              <a:t>Løft hverandre med komplimenter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  <a:defRPr/>
            </a:pPr>
            <a:r>
              <a:rPr lang="nb-NO" dirty="0">
                <a:cs typeface="+mn-cs"/>
              </a:rPr>
              <a:t>Finn komplimenter du tror XX blir glad for</a:t>
            </a:r>
          </a:p>
          <a:p>
            <a:pPr marL="514350" indent="-514350">
              <a:buAutoNum type="arabicPeriod"/>
              <a:defRPr/>
            </a:pPr>
            <a:r>
              <a:rPr lang="nb-NO" dirty="0">
                <a:cs typeface="+mn-cs"/>
              </a:rPr>
              <a:t>Skriv dem opp – men hold det hemmelig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C1905A-83C9-3144-B62D-16023055ED6F}" type="slidenum">
              <a:rPr lang="nb-NO"/>
              <a:pPr>
                <a:defRPr/>
              </a:pPr>
              <a:t>40</a:t>
            </a:fld>
            <a:endParaRPr lang="nb-NO"/>
          </a:p>
        </p:txBody>
      </p:sp>
      <p:pic>
        <p:nvPicPr>
          <p:cNvPr id="6" name="Plassholder for innhold 5" descr="klemme.pdf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34" r="15434"/>
          <a:stretch>
            <a:fillRect/>
          </a:stretch>
        </p:blipFill>
        <p:spPr>
          <a:xfrm>
            <a:off x="7194031" y="2430115"/>
            <a:ext cx="5809182" cy="5937941"/>
          </a:xfrm>
        </p:spPr>
      </p:pic>
    </p:spTree>
    <p:extLst>
      <p:ext uri="{BB962C8B-B14F-4D97-AF65-F5344CB8AC3E}">
        <p14:creationId xmlns:p14="http://schemas.microsoft.com/office/powerpoint/2010/main" val="325309692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nb-NO" dirty="0">
                <a:cs typeface="+mj-cs"/>
              </a:rPr>
              <a:t>Løft hverandre med komplimenter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  <a:defRPr/>
            </a:pPr>
            <a:r>
              <a:rPr lang="nb-NO" dirty="0">
                <a:cs typeface="+mn-cs"/>
              </a:rPr>
              <a:t>Øv på å ta imot og gi komplimenter</a:t>
            </a:r>
          </a:p>
          <a:p>
            <a:pPr marL="1060450" lvl="1" indent="-514350">
              <a:buAutoNum type="arabicPeriod"/>
              <a:defRPr/>
            </a:pPr>
            <a:r>
              <a:rPr lang="nb-NO" dirty="0">
                <a:cs typeface="+mn-cs"/>
              </a:rPr>
              <a:t>Øyekontakt</a:t>
            </a:r>
          </a:p>
          <a:p>
            <a:pPr marL="1060450" lvl="1" indent="-514350">
              <a:buAutoNum type="arabicPeriod"/>
              <a:defRPr/>
            </a:pPr>
            <a:r>
              <a:rPr lang="nb-NO" dirty="0">
                <a:cs typeface="+mn-cs"/>
              </a:rPr>
              <a:t>Kroppsholdning</a:t>
            </a:r>
          </a:p>
          <a:p>
            <a:pPr marL="0" indent="0">
              <a:buNone/>
              <a:defRPr/>
            </a:pPr>
            <a:endParaRPr lang="nb-NO" dirty="0">
              <a:cs typeface="+mn-cs"/>
            </a:endParaRP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C1905A-83C9-3144-B62D-16023055ED6F}" type="slidenum">
              <a:rPr lang="nb-NO"/>
              <a:pPr>
                <a:defRPr/>
              </a:pPr>
              <a:t>41</a:t>
            </a:fld>
            <a:endParaRPr lang="nb-NO"/>
          </a:p>
        </p:txBody>
      </p:sp>
      <p:pic>
        <p:nvPicPr>
          <p:cNvPr id="6" name="Plassholder for innhold 5" descr="klemme.pdf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34" r="15434"/>
          <a:stretch>
            <a:fillRect/>
          </a:stretch>
        </p:blipFill>
        <p:spPr>
          <a:xfrm>
            <a:off x="7194031" y="2430115"/>
            <a:ext cx="5809182" cy="5937941"/>
          </a:xfrm>
        </p:spPr>
      </p:pic>
    </p:spTree>
    <p:extLst>
      <p:ext uri="{BB962C8B-B14F-4D97-AF65-F5344CB8AC3E}">
        <p14:creationId xmlns:p14="http://schemas.microsoft.com/office/powerpoint/2010/main" val="336643051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Hjemmeoppgave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b-NO" dirty="0"/>
              <a:t>Gjør oppgavene som ligger i den digitale lenken!</a:t>
            </a:r>
          </a:p>
          <a:p>
            <a:r>
              <a:rPr lang="nb-NO"/>
              <a:t>”Støtte”</a:t>
            </a:r>
            <a:endParaRPr lang="nb-NO" dirty="0"/>
          </a:p>
          <a:p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49CD7F-E2B4-2F4C-869C-2B102D7F282C}" type="slidenum">
              <a:rPr lang="nb-NO" smtClean="0"/>
              <a:pPr>
                <a:defRPr/>
              </a:pPr>
              <a:t>42</a:t>
            </a:fld>
            <a:endParaRPr lang="nb-NO"/>
          </a:p>
        </p:txBody>
      </p:sp>
      <p:pic>
        <p:nvPicPr>
          <p:cNvPr id="6" name="Plassholder for innhold 5" descr="Snillifullfart_03.tif"/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407" r="5407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</p:spTree>
    <p:extLst>
      <p:ext uri="{BB962C8B-B14F-4D97-AF65-F5344CB8AC3E}">
        <p14:creationId xmlns:p14="http://schemas.microsoft.com/office/powerpoint/2010/main" val="1323931796"/>
      </p:ext>
    </p:extLst>
  </p:cSld>
  <p:clrMapOvr>
    <a:masterClrMapping/>
  </p:clrMapOvr>
  <p:transition spd="slow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nb-NO" dirty="0">
                <a:cs typeface="+mj-cs"/>
              </a:rPr>
              <a:t>Grønn</a:t>
            </a:r>
            <a:r>
              <a:rPr lang="nb-NO">
                <a:cs typeface="+mj-cs"/>
              </a:rPr>
              <a:t>, trygg og glad!</a:t>
            </a:r>
          </a:p>
        </p:txBody>
      </p:sp>
      <p:pic>
        <p:nvPicPr>
          <p:cNvPr id="48132" name="Picture 4" descr="230908 Grøn 1.0.pdf                                            00130D41Macintosh HD                   C06AB517: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74571" y="2240444"/>
            <a:ext cx="9662110" cy="6838777"/>
          </a:xfrm>
        </p:spPr>
      </p:pic>
    </p:spTree>
    <p:extLst>
      <p:ext uri="{BB962C8B-B14F-4D97-AF65-F5344CB8AC3E}">
        <p14:creationId xmlns:p14="http://schemas.microsoft.com/office/powerpoint/2010/main" val="10665695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nb-NO">
                <a:cs typeface="+mj-cs"/>
              </a:rPr>
              <a:t>Følelser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nb-NO" sz="4000" dirty="0">
                <a:cs typeface="+mn-cs"/>
              </a:rPr>
              <a:t>Hvilke følelser har vi?</a:t>
            </a:r>
          </a:p>
          <a:p>
            <a:pPr eaLnBrk="1" hangingPunct="1">
              <a:defRPr/>
            </a:pPr>
            <a:r>
              <a:rPr lang="nb-NO" sz="4000" dirty="0">
                <a:cs typeface="+mn-cs"/>
              </a:rPr>
              <a:t>Hva er bra med at vi har følelser?</a:t>
            </a:r>
          </a:p>
          <a:p>
            <a:pPr eaLnBrk="1" hangingPunct="1">
              <a:defRPr/>
            </a:pPr>
            <a:r>
              <a:rPr lang="nb-NO" sz="4000" dirty="0">
                <a:cs typeface="+mn-cs"/>
              </a:rPr>
              <a:t>Hva er bra med å kunne bli sint?</a:t>
            </a:r>
          </a:p>
          <a:p>
            <a:pPr eaLnBrk="1" hangingPunct="1">
              <a:defRPr/>
            </a:pPr>
            <a:r>
              <a:rPr lang="nb-NO" sz="4000" dirty="0">
                <a:cs typeface="+mn-cs"/>
              </a:rPr>
              <a:t>Hva er bra med å kunne bli redd?</a:t>
            </a:r>
          </a:p>
          <a:p>
            <a:pPr eaLnBrk="1" hangingPunct="1">
              <a:defRPr/>
            </a:pPr>
            <a:endParaRPr lang="nb-NO" sz="4000" dirty="0">
              <a:cs typeface="+mn-cs"/>
            </a:endParaRPr>
          </a:p>
        </p:txBody>
      </p:sp>
      <p:pic>
        <p:nvPicPr>
          <p:cNvPr id="8" name="Plassholder for innhold 5" descr="Snillifullfart_03.tif"/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26024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Se film</a:t>
            </a:r>
          </a:p>
        </p:txBody>
      </p:sp>
      <p:pic>
        <p:nvPicPr>
          <p:cNvPr id="6" name="Plassholder for innhold 5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 t="-42925" b="-42925"/>
          <a:stretch>
            <a:fillRect/>
          </a:stretch>
        </p:blipFill>
        <p:spPr/>
      </p:pic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b-NO" dirty="0"/>
              <a:t>Se filmen frykt og røde og grønne tanker</a:t>
            </a:r>
          </a:p>
          <a:p>
            <a:r>
              <a:rPr lang="nb-NO" dirty="0">
                <a:hlinkClick r:id="rId4"/>
              </a:rPr>
              <a:t>https://www.youtube.com/watch?v=e3xfCgelYKE</a:t>
            </a:r>
            <a:endParaRPr lang="nb-NO" dirty="0"/>
          </a:p>
          <a:p>
            <a:r>
              <a:rPr lang="nb-NO" dirty="0"/>
              <a:t>Hva skjedde i filmen? </a:t>
            </a:r>
          </a:p>
          <a:p>
            <a:pPr lvl="1"/>
            <a:r>
              <a:rPr lang="nb-NO" dirty="0"/>
              <a:t>hva følte gutten?</a:t>
            </a:r>
          </a:p>
          <a:p>
            <a:pPr lvl="1"/>
            <a:r>
              <a:rPr lang="nb-NO" dirty="0"/>
              <a:t>Hva tenkte han?</a:t>
            </a:r>
          </a:p>
          <a:p>
            <a:pPr lvl="1"/>
            <a:r>
              <a:rPr lang="nb-NO" dirty="0"/>
              <a:t>Hva fikk de røde tankene ham til å føle?</a:t>
            </a:r>
          </a:p>
          <a:p>
            <a:pPr lvl="1"/>
            <a:r>
              <a:rPr lang="nb-NO" dirty="0"/>
              <a:t>Hvilke tanker trodde gutten mest på?</a:t>
            </a:r>
          </a:p>
          <a:p>
            <a:endParaRPr lang="nb-NO" dirty="0"/>
          </a:p>
          <a:p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49CD7F-E2B4-2F4C-869C-2B102D7F282C}" type="slidenum">
              <a:rPr lang="nb-NO" smtClean="0"/>
              <a:pPr>
                <a:defRPr/>
              </a:pPr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32074586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Hjelpehånda: Et ryddesystem for å sortere når følelsene er sterke</a:t>
            </a:r>
          </a:p>
        </p:txBody>
      </p:sp>
      <p:pic>
        <p:nvPicPr>
          <p:cNvPr id="5" name="Plassholder for innhold 4" descr="(HJELPEHAND).pdf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642" r="-33642"/>
          <a:stretch>
            <a:fillRect/>
          </a:stretch>
        </p:blipFill>
        <p:spPr/>
      </p:pic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0B102B-87DD-B44E-8B59-72D7E1C375BE}" type="slidenum">
              <a:rPr lang="nb-NO" smtClean="0"/>
              <a:pPr>
                <a:defRPr/>
              </a:pPr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42212398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nb-NO">
                <a:cs typeface="+mj-cs"/>
              </a:rPr>
              <a:t>Følelser sitter i kroppen</a:t>
            </a: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nb-NO" sz="4000" dirty="0">
                <a:cs typeface="+mn-cs"/>
              </a:rPr>
              <a:t>Følelser merkes i kroppen</a:t>
            </a:r>
          </a:p>
          <a:p>
            <a:pPr eaLnBrk="1" hangingPunct="1">
              <a:defRPr/>
            </a:pPr>
            <a:r>
              <a:rPr lang="nb-NO" sz="4000" dirty="0">
                <a:cs typeface="+mn-cs"/>
              </a:rPr>
              <a:t>Hva kjenner du i din kropp når du er redd?</a:t>
            </a:r>
          </a:p>
          <a:p>
            <a:pPr eaLnBrk="1" hangingPunct="1">
              <a:defRPr/>
            </a:pPr>
            <a:endParaRPr lang="nb-NO" sz="4000" dirty="0">
              <a:cs typeface="+mn-cs"/>
            </a:endParaRPr>
          </a:p>
        </p:txBody>
      </p:sp>
      <p:pic>
        <p:nvPicPr>
          <p:cNvPr id="19461" name="Picture 5" descr="redsel i kroppen.pdf                                           00130D41Macintosh HD                   C06AB517: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75241" y="3035441"/>
            <a:ext cx="5418005" cy="5420431"/>
          </a:xfrm>
        </p:spPr>
      </p:pic>
    </p:spTree>
    <p:extLst>
      <p:ext uri="{BB962C8B-B14F-4D97-AF65-F5344CB8AC3E}">
        <p14:creationId xmlns:p14="http://schemas.microsoft.com/office/powerpoint/2010/main" val="41559501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nb-NO">
                <a:cs typeface="+mj-cs"/>
              </a:rPr>
              <a:t>Følelsesstyrke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nb-NO" sz="4000" dirty="0">
                <a:cs typeface="+mn-cs"/>
              </a:rPr>
              <a:t>Les s 14 - 17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nb-NO" sz="4000" dirty="0">
                <a:cs typeface="+mn-cs"/>
              </a:rPr>
              <a:t>Følelser kommer i ulik styrke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nb-NO" sz="4000" dirty="0">
                <a:cs typeface="+mn-cs"/>
              </a:rPr>
              <a:t>LEK: Tipp følelse og styrke</a:t>
            </a:r>
          </a:p>
          <a:p>
            <a:pPr eaLnBrk="1" hangingPunct="1">
              <a:lnSpc>
                <a:spcPct val="90000"/>
              </a:lnSpc>
              <a:defRPr/>
            </a:pPr>
            <a:endParaRPr lang="nb-NO" sz="4000" dirty="0"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nb-NO" sz="4000" dirty="0">
              <a:cs typeface="+mn-cs"/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endParaRPr lang="nb-NO" sz="4000" dirty="0">
              <a:cs typeface="+mn-cs"/>
            </a:endParaRPr>
          </a:p>
        </p:txBody>
      </p:sp>
      <p:pic>
        <p:nvPicPr>
          <p:cNvPr id="18437" name="Picture 5" descr="kjensletermometer.pdf                                          00130D41Macintosh HD                   C06AB517: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75241" y="3035441"/>
            <a:ext cx="5418005" cy="5420431"/>
          </a:xfrm>
        </p:spPr>
      </p:pic>
    </p:spTree>
    <p:extLst>
      <p:ext uri="{BB962C8B-B14F-4D97-AF65-F5344CB8AC3E}">
        <p14:creationId xmlns:p14="http://schemas.microsoft.com/office/powerpoint/2010/main" val="1544765998"/>
      </p:ext>
    </p:extLst>
  </p:cSld>
  <p:clrMapOvr>
    <a:masterClrMapping/>
  </p:clrMapOvr>
</p:sld>
</file>

<file path=ppt/theme/theme1.xml><?xml version="1.0" encoding="utf-8"?>
<a:theme xmlns:a="http://schemas.openxmlformats.org/drawingml/2006/main" name="mal_psyk1hjelp_forslag2-2">
  <a:themeElements>
    <a:clrScheme name="">
      <a:dk1>
        <a:srgbClr val="000000"/>
      </a:dk1>
      <a:lt1>
        <a:srgbClr val="FFFFFF"/>
      </a:lt1>
      <a:dk2>
        <a:srgbClr val="E89269"/>
      </a:dk2>
      <a:lt2>
        <a:srgbClr val="4F5150"/>
      </a:lt2>
      <a:accent1>
        <a:srgbClr val="FF5009"/>
      </a:accent1>
      <a:accent2>
        <a:srgbClr val="989A99"/>
      </a:accent2>
      <a:accent3>
        <a:srgbClr val="FFFFFF"/>
      </a:accent3>
      <a:accent4>
        <a:srgbClr val="000000"/>
      </a:accent4>
      <a:accent5>
        <a:srgbClr val="FFB3AA"/>
      </a:accent5>
      <a:accent6>
        <a:srgbClr val="898B8A"/>
      </a:accent6>
      <a:hlink>
        <a:srgbClr val="63BDCA"/>
      </a:hlink>
      <a:folHlink>
        <a:srgbClr val="B3D583"/>
      </a:folHlink>
    </a:clrScheme>
    <a:fontScheme name="Psykologisk Forstehjelp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bg1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nn-NO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bg1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nn-NO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Psykologisk Forstehjelp 1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sykologisk Forstehjelp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sykologisk Forstehjelp 3">
        <a:dk1>
          <a:srgbClr val="000000"/>
        </a:dk1>
        <a:lt1>
          <a:srgbClr val="FFFFFF"/>
        </a:lt1>
        <a:dk2>
          <a:srgbClr val="000000"/>
        </a:dk2>
        <a:lt2>
          <a:srgbClr val="767878"/>
        </a:lt2>
        <a:accent1>
          <a:srgbClr val="D53D21"/>
        </a:accent1>
        <a:accent2>
          <a:srgbClr val="B3D583"/>
        </a:accent2>
        <a:accent3>
          <a:srgbClr val="FFFFFF"/>
        </a:accent3>
        <a:accent4>
          <a:srgbClr val="000000"/>
        </a:accent4>
        <a:accent5>
          <a:srgbClr val="E7AFAB"/>
        </a:accent5>
        <a:accent6>
          <a:srgbClr val="A2C176"/>
        </a:accent6>
        <a:hlink>
          <a:srgbClr val="64BCBF"/>
        </a:hlink>
        <a:folHlink>
          <a:srgbClr val="62646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sykologisk Forstehjelp 4">
        <a:dk1>
          <a:srgbClr val="000000"/>
        </a:dk1>
        <a:lt1>
          <a:srgbClr val="FFFFFF"/>
        </a:lt1>
        <a:dk2>
          <a:srgbClr val="E89269"/>
        </a:dk2>
        <a:lt2>
          <a:srgbClr val="8C8E8E"/>
        </a:lt2>
        <a:accent1>
          <a:srgbClr val="D53D21"/>
        </a:accent1>
        <a:accent2>
          <a:srgbClr val="B3D583"/>
        </a:accent2>
        <a:accent3>
          <a:srgbClr val="FFFFFF"/>
        </a:accent3>
        <a:accent4>
          <a:srgbClr val="000000"/>
        </a:accent4>
        <a:accent5>
          <a:srgbClr val="E7AFAB"/>
        </a:accent5>
        <a:accent6>
          <a:srgbClr val="A2C176"/>
        </a:accent6>
        <a:hlink>
          <a:srgbClr val="64BCBF"/>
        </a:hlink>
        <a:folHlink>
          <a:srgbClr val="62646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mal_psyk1hjelp_forslag2-2.pot</Template>
  <TotalTime>3079</TotalTime>
  <Words>2758</Words>
  <Application>Microsoft Macintosh PowerPoint</Application>
  <PresentationFormat>Egendefinert</PresentationFormat>
  <Paragraphs>443</Paragraphs>
  <Slides>44</Slides>
  <Notes>44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44</vt:i4>
      </vt:variant>
    </vt:vector>
  </HeadingPairs>
  <TitlesOfParts>
    <vt:vector size="50" baseType="lpstr">
      <vt:lpstr>ＭＳ Ｐゴシック</vt:lpstr>
      <vt:lpstr>Arial</vt:lpstr>
      <vt:lpstr>Arial (Brødtekst)</vt:lpstr>
      <vt:lpstr>Times</vt:lpstr>
      <vt:lpstr>Wingdings 2</vt:lpstr>
      <vt:lpstr>mal_psyk1hjelp_forslag2-2</vt:lpstr>
      <vt:lpstr>Psykologisk førstehjelp  - å snakke vennlig til seg selv og andre</vt:lpstr>
      <vt:lpstr>Time 1</vt:lpstr>
      <vt:lpstr>Hva skal vi lære i dag?</vt:lpstr>
      <vt:lpstr>Om å hjelpe seg selv</vt:lpstr>
      <vt:lpstr>Følelser</vt:lpstr>
      <vt:lpstr>Se film</vt:lpstr>
      <vt:lpstr>Hjelpehånda: Et ryddesystem for å sortere når følelsene er sterke</vt:lpstr>
      <vt:lpstr>Følelser sitter i kroppen</vt:lpstr>
      <vt:lpstr>Følelsesstyrke</vt:lpstr>
      <vt:lpstr>Hjemmeoppgave</vt:lpstr>
      <vt:lpstr>Grønn, trygg og glad!</vt:lpstr>
      <vt:lpstr>Time 2</vt:lpstr>
      <vt:lpstr>Hva skal vi lære i dag?</vt:lpstr>
      <vt:lpstr>Tankekraft</vt:lpstr>
      <vt:lpstr>Rødtanker</vt:lpstr>
      <vt:lpstr>Grønntanker</vt:lpstr>
      <vt:lpstr>PowerPoint-presentasjon</vt:lpstr>
      <vt:lpstr>Alle har Rødtanker</vt:lpstr>
      <vt:lpstr>Lagkonkurranse</vt:lpstr>
      <vt:lpstr>PowerPoint-presentasjon</vt:lpstr>
      <vt:lpstr>Hjelpehånden – et ryddesystem</vt:lpstr>
      <vt:lpstr>PowerPoint-presentasjon</vt:lpstr>
      <vt:lpstr>Hjemmeoppgave</vt:lpstr>
      <vt:lpstr>Grønn, trygg og glad!</vt:lpstr>
      <vt:lpstr>Time 3</vt:lpstr>
      <vt:lpstr>PowerPoint-presentasjon</vt:lpstr>
      <vt:lpstr>DET VI GJØR KAN PÅVIRKE HVA VI FØLER</vt:lpstr>
      <vt:lpstr>Se film</vt:lpstr>
      <vt:lpstr>PowerPoint-presentasjon</vt:lpstr>
      <vt:lpstr>Hjelpehånden – et ryddesystem</vt:lpstr>
      <vt:lpstr>PowerPoint-presentasjon</vt:lpstr>
      <vt:lpstr>HJEMMEOPPGAVE</vt:lpstr>
      <vt:lpstr>Hjemmeoppgave</vt:lpstr>
      <vt:lpstr>Grønn, trygg og glad!</vt:lpstr>
      <vt:lpstr>Time 4</vt:lpstr>
      <vt:lpstr>PowerPoint-presentasjon</vt:lpstr>
      <vt:lpstr>Se film</vt:lpstr>
      <vt:lpstr>Hvem kan hjelpe deg?</vt:lpstr>
      <vt:lpstr>PowerPoint-presentasjon</vt:lpstr>
      <vt:lpstr>PowerPoint-presentasjon</vt:lpstr>
      <vt:lpstr>Løft hverandre med komplimenter</vt:lpstr>
      <vt:lpstr>Løft hverandre med komplimenter</vt:lpstr>
      <vt:lpstr>Hjemmeoppgave</vt:lpstr>
      <vt:lpstr>Grønn, trygg og glad!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 tittelside</dc:title>
  <dc:creator>NN</dc:creator>
  <cp:lastModifiedBy>Microsoft Office User</cp:lastModifiedBy>
  <cp:revision>161</cp:revision>
  <cp:lastPrinted>2006-01-30T09:29:37Z</cp:lastPrinted>
  <dcterms:created xsi:type="dcterms:W3CDTF">2002-01-31T12:23:29Z</dcterms:created>
  <dcterms:modified xsi:type="dcterms:W3CDTF">2019-08-19T14:54:41Z</dcterms:modified>
</cp:coreProperties>
</file>